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24"/>
  </p:notesMasterIdLst>
  <p:sldIdLst>
    <p:sldId id="315" r:id="rId2"/>
    <p:sldId id="316" r:id="rId3"/>
    <p:sldId id="317" r:id="rId4"/>
    <p:sldId id="333" r:id="rId5"/>
    <p:sldId id="334" r:id="rId6"/>
    <p:sldId id="318" r:id="rId7"/>
    <p:sldId id="327" r:id="rId8"/>
    <p:sldId id="336" r:id="rId9"/>
    <p:sldId id="330" r:id="rId10"/>
    <p:sldId id="328" r:id="rId11"/>
    <p:sldId id="319" r:id="rId12"/>
    <p:sldId id="329" r:id="rId13"/>
    <p:sldId id="325" r:id="rId14"/>
    <p:sldId id="326" r:id="rId15"/>
    <p:sldId id="339" r:id="rId16"/>
    <p:sldId id="340" r:id="rId17"/>
    <p:sldId id="338" r:id="rId18"/>
    <p:sldId id="324" r:id="rId19"/>
    <p:sldId id="331" r:id="rId20"/>
    <p:sldId id="335" r:id="rId21"/>
    <p:sldId id="337" r:id="rId22"/>
    <p:sldId id="332" r:id="rId23"/>
  </p:sldIdLst>
  <p:sldSz cx="9144000" cy="5149850"/>
  <p:notesSz cx="6858000" cy="9144000"/>
  <p:defaultTextStyle>
    <a:defPPr>
      <a:defRPr lang="de-DE"/>
    </a:defPPr>
    <a:lvl1pPr marL="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1pPr>
    <a:lvl2pPr marL="34303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2pPr>
    <a:lvl3pPr marL="686074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3pPr>
    <a:lvl4pPr marL="1029111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4pPr>
    <a:lvl5pPr marL="1372149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5pPr>
    <a:lvl6pPr marL="1715186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DE7"/>
    <a:srgbClr val="DAE5EA"/>
    <a:srgbClr val="DAE5EB"/>
    <a:srgbClr val="B6C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5" autoAdjust="0"/>
    <p:restoredTop sz="95872" autoAdjust="0"/>
  </p:normalViewPr>
  <p:slideViewPr>
    <p:cSldViewPr showGuides="1">
      <p:cViewPr varScale="1">
        <p:scale>
          <a:sx n="144" d="100"/>
          <a:sy n="144" d="100"/>
        </p:scale>
        <p:origin x="856" y="184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-93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0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4EA47C3-D6D1-45C7-B7EF-A1183D105D1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lienbildplatzhalter 7">
            <a:extLst>
              <a:ext uri="{FF2B5EF4-FFF2-40B4-BE49-F238E27FC236}">
                <a16:creationId xmlns:a16="http://schemas.microsoft.com/office/drawing/2014/main" id="{B136A2F5-BC7E-47DC-9ED9-95EE5B00A2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2279" y="467544"/>
            <a:ext cx="6490831" cy="3655323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10" name="Notizenplatzhalter 9">
            <a:extLst>
              <a:ext uri="{FF2B5EF4-FFF2-40B4-BE49-F238E27FC236}">
                <a16:creationId xmlns:a16="http://schemas.microsoft.com/office/drawing/2014/main" id="{16E3EB76-4D08-4C50-98FE-43C6F5867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2279" y="4400550"/>
            <a:ext cx="6490831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3969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3037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6074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9111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2149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5186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ABCBAD4-CDF6-43FE-8861-A06D0882730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43762DC1-C2FD-42CE-AFEB-715EE62A1F3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76098270-8824-46AE-A5C5-CD99A62A1C4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Holder 3">
              <a:extLst>
                <a:ext uri="{FF2B5EF4-FFF2-40B4-BE49-F238E27FC236}">
                  <a16:creationId xmlns:a16="http://schemas.microsoft.com/office/drawing/2014/main" id="{3299EB9C-AF93-46B9-874F-99C450B3EDD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9E7234BE-B4D1-49DA-A717-D084E338DDBA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4279" y="2268082"/>
            <a:ext cx="4401108" cy="107000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4279" y="3494160"/>
            <a:ext cx="4401108" cy="60464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8" name="Grafik 6">
            <a:extLst>
              <a:ext uri="{FF2B5EF4-FFF2-40B4-BE49-F238E27FC236}">
                <a16:creationId xmlns:a16="http://schemas.microsoft.com/office/drawing/2014/main" id="{4A50CB4E-A2BD-42A4-89AF-00FBAF42ED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rgbClr val="0072BC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5C16EB5-4461-4758-A5F1-9FCFC409D904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4F2F414-99B5-4842-AE69-123A75660DF4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E2AF92-0F47-4975-97EE-AD59D0F4352B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39DDEE01-97C2-45BB-8AA5-588FD5885C5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B9C2E3E9-74C5-4BA8-96B4-0798E93E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121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Untertitel, gross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FE84D2-D951-43C8-81B8-BCF2BCBCC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545752"/>
            <a:ext cx="8101012" cy="33115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030E0540-8401-4306-9BF6-492F808884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2541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B557236-B6F1-4EF1-92AD-262453792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3941762" cy="3424238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9B5E02-9A16-49B4-9355-BE71C0D66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9950" y="1422400"/>
            <a:ext cx="3943350" cy="34242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8361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B1E48B2-9056-46C9-8170-057A7DDAE8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3941762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C9A547D-69C2-4513-9E4D-7F7C15B98C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50" y="1422400"/>
            <a:ext cx="3937000" cy="3492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524BA3A-5E5B-4B9E-872F-9D551BF905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5" y="1088384"/>
            <a:ext cx="3942556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B84DD4AE-7842-411B-B7CF-80BB2ECD2D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0744" y="1088384"/>
            <a:ext cx="3942556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57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n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8100219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F3492897-1306-4B56-ABBF-BECC42C3FC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464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>
          <p15:clr>
            <a:srgbClr val="FBAE40"/>
          </p15:clr>
        </p15:guide>
        <p15:guide id="2" pos="379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C0C6EB1C-18E9-44D2-B97A-2055909E56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0913" y="1422400"/>
            <a:ext cx="2590799" cy="3492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531018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5EF241F-A27F-4745-A9E0-F1A18E6D5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0283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 userDrawn="1">
          <p15:clr>
            <a:srgbClr val="FBAE40"/>
          </p15:clr>
        </p15:guide>
        <p15:guide id="2" pos="379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4ED614B-D2A2-4F44-8C55-EA89904996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259080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78E908BC-1AEE-469A-8B07-24C581B632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11525" y="1422400"/>
            <a:ext cx="531018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6859166-82E3-4ADA-A7AC-E590A723DE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61278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961" userDrawn="1">
          <p15:clr>
            <a:srgbClr val="FBAE40"/>
          </p15:clr>
        </p15:guide>
        <p15:guide id="3" pos="208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FDB2AAA-C98E-4D27-9188-E7E5DBFF0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288" y="1422400"/>
            <a:ext cx="3941762" cy="16383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5823B8EE-EC69-45B2-BAC9-1BCA4FBF1E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9950" y="1422400"/>
            <a:ext cx="3941763" cy="16383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40510EC-0518-429F-B934-724E542AEE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2288" y="3187700"/>
            <a:ext cx="3941762" cy="16383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2C5C7A3E-AD9D-494E-9656-60D17A2D3D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9950" y="3187701"/>
            <a:ext cx="3943350" cy="16383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960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BE7D15-C3F6-44ED-81D4-5CA3DF139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422400"/>
            <a:ext cx="3941762" cy="3492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25A19B-F9D6-496E-93F0-23086F37C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50" y="1422400"/>
            <a:ext cx="394335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D4CE321-A941-4440-9880-327F96B667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2603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Ko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8B718B6-0A12-456A-A2B2-DDCE96D85C32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4" name="bk object 18">
              <a:extLst>
                <a:ext uri="{FF2B5EF4-FFF2-40B4-BE49-F238E27FC236}">
                  <a16:creationId xmlns:a16="http://schemas.microsoft.com/office/drawing/2014/main" id="{AA03ADD9-BB66-4FBA-AA38-A477A97E7E8A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483C21C1-427D-47E5-8D0D-E9E03790F6E3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Holder 3">
              <a:extLst>
                <a:ext uri="{FF2B5EF4-FFF2-40B4-BE49-F238E27FC236}">
                  <a16:creationId xmlns:a16="http://schemas.microsoft.com/office/drawing/2014/main" id="{E224A6C7-1F26-4748-BB34-5F7E18EFB33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051" y="330910"/>
            <a:ext cx="2889316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F23939B8-98AC-4295-9C3F-D06AC0E2B265}"/>
              </a:ext>
            </a:extLst>
          </p:cNvPr>
          <p:cNvCxnSpPr>
            <a:cxnSpLocks/>
          </p:cNvCxnSpPr>
          <p:nvPr userDrawn="1"/>
        </p:nvCxnSpPr>
        <p:spPr>
          <a:xfrm>
            <a:off x="4464051" y="974732"/>
            <a:ext cx="28893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6C751C-C99C-4A88-ADDD-C33FB6EC8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4050" y="1422400"/>
            <a:ext cx="436880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E4C94B29-D663-4D46-BC85-1EE4E8715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0" y="1088384"/>
            <a:ext cx="415845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77683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D03C39F-F4DA-4E33-9C12-0C07D46B74D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5577" y="1422400"/>
            <a:ext cx="4518422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5337AD4-58C4-4CD3-B6EE-0320BEF61A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550" y="1422399"/>
            <a:ext cx="3754437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F7C652DC-A5C6-48EB-A305-6D10BD956A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375443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5766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91EEF65-5B2F-4153-B72A-8188920387E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7F2B589E-3839-4C3B-92E1-F293A76DB3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8DC76EE0-F751-40CD-B7DB-DC698896789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Holder 3">
              <a:extLst>
                <a:ext uri="{FF2B5EF4-FFF2-40B4-BE49-F238E27FC236}">
                  <a16:creationId xmlns:a16="http://schemas.microsoft.com/office/drawing/2014/main" id="{5DFAD467-705A-4EBF-B0CD-82975D99AB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59BE50D6-D2EF-43B9-8437-C5253F74EA60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de-DE" sz="135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899361"/>
            <a:ext cx="6399768" cy="540727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8AC3E5BE-9275-472F-AEB2-C4DA849B9A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rgbClr val="0072BC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8A45B3C2-1CA4-47B2-9CD9-00EEF9D615AF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243C064-66AF-4F89-A61C-8EAA80446B16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5E875C2F-2AC0-45DD-9626-129486821205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2F1F040A-4C25-4A9B-91CF-4997C0E3FA2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</p:spTree>
    <p:extLst>
      <p:ext uri="{BB962C8B-B14F-4D97-AF65-F5344CB8AC3E}">
        <p14:creationId xmlns:p14="http://schemas.microsoft.com/office/powerpoint/2010/main" val="3075076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zwei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ADE6869-998B-4809-AE43-C38E35BE8AA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25578" y="1422400"/>
            <a:ext cx="224194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B574367-BB34-447D-A233-6E083CBE55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921103" y="1422399"/>
            <a:ext cx="222289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DFAE767-5641-4D3F-9095-84DF276507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288" y="1422400"/>
            <a:ext cx="3754437" cy="3492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D8BA4BA-FB64-43C5-A66D-4FDB44EE8E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5" y="1088384"/>
            <a:ext cx="375443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089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60" userDrawn="1">
          <p15:clr>
            <a:srgbClr val="FBAE40"/>
          </p15:clr>
        </p15:guide>
        <p15:guide id="2" pos="432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376B4C5-BE86-46E2-BB73-C84DD0D0A2B1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554B3AC1-FDFF-4DC3-9DC6-81F70D7AA0BB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77DD96AE-1808-4743-8DCB-608D8DC68352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Holder 3">
              <a:extLst>
                <a:ext uri="{FF2B5EF4-FFF2-40B4-BE49-F238E27FC236}">
                  <a16:creationId xmlns:a16="http://schemas.microsoft.com/office/drawing/2014/main" id="{DA1288D7-3EDD-4960-BA1A-AED8C420D13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2A6B4FCA-16D8-4C61-9911-C6EBBA2E9614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73DDC7-C42E-4F39-AF1D-5C1BA1202C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-6031" y="-1"/>
            <a:ext cx="4277280" cy="49149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8E86CCD-5F3A-4D32-9430-6A5FA2D999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5578" y="1422400"/>
            <a:ext cx="3997722" cy="3487738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0932BE4D-D3DC-4293-B6F8-AD2578029F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5578" y="1088384"/>
            <a:ext cx="3996929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71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zwei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CBB2739F-531B-406E-B9AE-7F5955A4C086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10BD749C-F32D-4FA0-8B2F-E4376F4459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bk object 18">
              <a:extLst>
                <a:ext uri="{FF2B5EF4-FFF2-40B4-BE49-F238E27FC236}">
                  <a16:creationId xmlns:a16="http://schemas.microsoft.com/office/drawing/2014/main" id="{75AD1741-5FE5-4A33-9577-F1F4588F6C9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Holder 3">
              <a:extLst>
                <a:ext uri="{FF2B5EF4-FFF2-40B4-BE49-F238E27FC236}">
                  <a16:creationId xmlns:a16="http://schemas.microsoft.com/office/drawing/2014/main" id="{BF81CE3E-1239-4D0D-8337-4AABB0EB94B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C79038B0-AD42-42B7-8D15-303CEBA1DC4C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9464C44-AFA3-4DC5-AA03-2798F14ED87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4276259" cy="243114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E691ED2-3E52-4E4A-9F7C-C8A1129667C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2493863"/>
            <a:ext cx="4276259" cy="242103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7826728D-0439-4A76-A6FC-AAE7B4BDFA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5578" y="1422400"/>
            <a:ext cx="4000268" cy="3487738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6CA70A77-A6F0-4164-8C3A-0A11A527FA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2239" y="1088384"/>
            <a:ext cx="4000268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88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1" userDrawn="1">
          <p15:clr>
            <a:srgbClr val="FBAE40"/>
          </p15:clr>
        </p15:guide>
        <p15:guide id="2" orient="horz" pos="153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33C81B-6C39-4BD5-9BF9-8617341D801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15B8044-0142-42E8-8428-B098000CEBD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99384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DCD8515B-3FAA-49D1-9325-FCE6A6E2CA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2697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3" userDrawn="1">
          <p15:clr>
            <a:srgbClr val="FBAE40"/>
          </p15:clr>
        </p15:guide>
        <p15:guide id="2" pos="289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021923-B745-4638-A634-E1DA375F90E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422399"/>
            <a:ext cx="2978945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47556F71-EDA3-472E-9372-CE0F4A69672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032522" y="1422400"/>
            <a:ext cx="307895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C1ADC803-A245-408E-AB12-EC54C19B510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5058" y="1422400"/>
            <a:ext cx="2978943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8BF9FAA4-D548-4161-842B-AA7FC87A01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6764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0" userDrawn="1">
          <p15:clr>
            <a:srgbClr val="FBAE40"/>
          </p15:clr>
        </p15:guide>
        <p15:guide id="3" pos="3850" userDrawn="1">
          <p15:clr>
            <a:srgbClr val="FBAE40"/>
          </p15:clr>
        </p15:guide>
        <p15:guide id="4" pos="3884" userDrawn="1">
          <p15:clr>
            <a:srgbClr val="FBAE40"/>
          </p15:clr>
        </p15:guide>
        <p15:guide id="5" pos="187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40F789-6719-4203-8D60-D2478F65170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422399"/>
            <a:ext cx="9144000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C7107210-3CE2-4AF7-87A5-802B65D926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0941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79" userDrawn="1">
          <p15:clr>
            <a:srgbClr val="FBAE40"/>
          </p15:clr>
        </p15:guide>
        <p15:guide id="2" orient="horz" pos="2014" userDrawn="1">
          <p15:clr>
            <a:srgbClr val="FBAE40"/>
          </p15:clr>
        </p15:guide>
        <p15:guide id="3" pos="2863" userDrawn="1">
          <p15:clr>
            <a:srgbClr val="FBAE40"/>
          </p15:clr>
        </p15:guide>
        <p15:guide id="4" pos="2897" userDrawn="1">
          <p15:clr>
            <a:srgbClr val="FBAE40"/>
          </p15:clr>
        </p15:guide>
        <p15:guide id="5" pos="1928" userDrawn="1">
          <p15:clr>
            <a:srgbClr val="FBAE40"/>
          </p15:clr>
        </p15:guide>
        <p15:guide id="6" pos="1894" userDrawn="1">
          <p15:clr>
            <a:srgbClr val="FBAE40"/>
          </p15:clr>
        </p15:guide>
        <p15:guide id="7" pos="958" userDrawn="1">
          <p15:clr>
            <a:srgbClr val="FBAE40"/>
          </p15:clr>
        </p15:guide>
        <p15:guide id="8" pos="924" userDrawn="1">
          <p15:clr>
            <a:srgbClr val="FBAE40"/>
          </p15:clr>
        </p15:guide>
        <p15:guide id="9" pos="4309" userDrawn="1">
          <p15:clr>
            <a:srgbClr val="FBAE40"/>
          </p15:clr>
        </p15:guide>
        <p15:guide id="10" pos="434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0CC4D937-7F2F-4AE2-8EDF-C7E85BCB25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5274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377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928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F2D883D-86A1-4B38-BBBC-81F258AD3664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A0B87E1F-4D99-4450-9167-085B1ECC6BB2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29147ACE-4C7A-4AC3-A60F-A813EE08D57E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Holder 3">
              <a:extLst>
                <a:ext uri="{FF2B5EF4-FFF2-40B4-BE49-F238E27FC236}">
                  <a16:creationId xmlns:a16="http://schemas.microsoft.com/office/drawing/2014/main" id="{3187F65C-802F-454B-B4D7-B16EEF26A6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2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A319C61-FBE7-466D-8041-BA328224720B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7" name="bk object 18">
              <a:extLst>
                <a:ext uri="{FF2B5EF4-FFF2-40B4-BE49-F238E27FC236}">
                  <a16:creationId xmlns:a16="http://schemas.microsoft.com/office/drawing/2014/main" id="{6943C0CE-1EA2-499D-ACFC-7FAE777D4885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C64DCA2F-E670-44CF-8CCD-A8817BCDFE08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Holder 3">
              <a:extLst>
                <a:ext uri="{FF2B5EF4-FFF2-40B4-BE49-F238E27FC236}">
                  <a16:creationId xmlns:a16="http://schemas.microsoft.com/office/drawing/2014/main" id="{39C16D6C-600C-4A10-95E4-95BF4999FC1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6399768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018F5287-7D90-4427-B223-AB51C34FB46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rgbClr val="0072BC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49CBA05-EE3B-40FD-B566-67D594E41B9E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73274AB8-A508-4076-9FF6-7AE09BB7827C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0060672-D990-46D3-A86C-D3F5FB08D442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FB0B066-EC76-4017-ACF3-B5105457A38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</p:spTree>
    <p:extLst>
      <p:ext uri="{BB962C8B-B14F-4D97-AF65-F5344CB8AC3E}">
        <p14:creationId xmlns:p14="http://schemas.microsoft.com/office/powerpoint/2010/main" val="1167353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90C208C-E187-483E-A849-994740CF4EB9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EE0396FA-425F-4EDC-9520-B9A44FA9B2CE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565B0312-1532-4603-9199-E7A9D647D7DD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Holder 3">
              <a:extLst>
                <a:ext uri="{FF2B5EF4-FFF2-40B4-BE49-F238E27FC236}">
                  <a16:creationId xmlns:a16="http://schemas.microsoft.com/office/drawing/2014/main" id="{64829966-6167-4E75-9B98-6CFBF28F3C7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3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014E30-33A3-475F-B8A0-9E84E311170A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6643BCF6-A569-4BAD-B15C-E253B00A5594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D0D25174-0D7D-4590-B212-5467D04FECF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Holder 3">
              <a:extLst>
                <a:ext uri="{FF2B5EF4-FFF2-40B4-BE49-F238E27FC236}">
                  <a16:creationId xmlns:a16="http://schemas.microsoft.com/office/drawing/2014/main" id="{7C25F4F3-A838-4B03-A6C0-3D91C8E43EB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4936563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FAB22651-CAFB-4334-BBAD-47EBF4CF7F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4936563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CF4A76B1-953E-4A32-9BD1-DE88786E38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rgbClr val="0072BC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CFD7E5C6-0F67-4B37-B3BF-534429CFB0DA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4D3305F2-C7C5-4C12-9231-D66E6CDF1F5F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41CA9BF-ECB3-404C-B6B8-1533D1C1E0A0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B7658C24-2A28-49B2-96C0-D5EEAC50C41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135B6-57F4-4B6E-AD86-CFAA18EDA9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20941" y="1088383"/>
            <a:ext cx="3523059" cy="3826517"/>
          </a:xfrm>
          <a:solidFill>
            <a:schemeClr val="bg2">
              <a:lumMod val="100000"/>
            </a:schemeClr>
          </a:solidFill>
          <a:ln/>
        </p:spPr>
        <p:txBody>
          <a:bodyPr lIns="0" tIns="540000" rIns="0" bIns="0" anchor="t">
            <a:noAutofit/>
          </a:bodyPr>
          <a:lstStyle>
            <a:lvl1pPr marL="180975" indent="0" algn="l">
              <a:lnSpc>
                <a:spcPct val="90000"/>
              </a:lnSpc>
              <a:buNone/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Inhaltsplatzhalter</a:t>
            </a:r>
          </a:p>
        </p:txBody>
      </p:sp>
    </p:spTree>
    <p:extLst>
      <p:ext uri="{BB962C8B-B14F-4D97-AF65-F5344CB8AC3E}">
        <p14:creationId xmlns:p14="http://schemas.microsoft.com/office/powerpoint/2010/main" val="4669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AE8C18B-3B31-4172-BD36-383A2D95905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033258C7-8016-4009-9FB1-F90060178720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F63F0B04-1DC4-4DF5-9D98-F1A5AB5B67C4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Holder 3">
              <a:extLst>
                <a:ext uri="{FF2B5EF4-FFF2-40B4-BE49-F238E27FC236}">
                  <a16:creationId xmlns:a16="http://schemas.microsoft.com/office/drawing/2014/main" id="{1BF4C821-21F2-42D9-9C34-70F485006B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250489"/>
            <a:ext cx="2830329" cy="118959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2830329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335E6D46-1A90-4F85-971E-BE51B6E275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rgbClr val="0072BC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3343E36-3D15-4FBD-82A0-2EF69415466D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F35EBB84-4567-4B99-BCB2-9E4F2E74A659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D04A692-1B93-4339-9E71-F30AA92C9F93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5237AA0D-D90E-4127-B627-42907D1E6150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76DE86-C438-4E37-A2C2-A3C892D489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45886" y="1088383"/>
            <a:ext cx="5598114" cy="382651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45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609EF01-760B-4279-96D2-9AE5DF9E07E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32" name="bk object 18">
              <a:extLst>
                <a:ext uri="{FF2B5EF4-FFF2-40B4-BE49-F238E27FC236}">
                  <a16:creationId xmlns:a16="http://schemas.microsoft.com/office/drawing/2014/main" id="{A4C7AC9B-CEA5-4C57-B178-3624C6812F1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bk object 18">
              <a:extLst>
                <a:ext uri="{FF2B5EF4-FFF2-40B4-BE49-F238E27FC236}">
                  <a16:creationId xmlns:a16="http://schemas.microsoft.com/office/drawing/2014/main" id="{D054BE5A-53A6-4A25-B171-207E0A5A15D9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Holder 3">
              <a:extLst>
                <a:ext uri="{FF2B5EF4-FFF2-40B4-BE49-F238E27FC236}">
                  <a16:creationId xmlns:a16="http://schemas.microsoft.com/office/drawing/2014/main" id="{7E7A0D5B-9864-42E6-BDCD-A3D2A068635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5050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3818597"/>
            <a:ext cx="5773656" cy="567763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4458767"/>
            <a:ext cx="5773656" cy="27418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4" name="Grafik 6">
            <a:extLst>
              <a:ext uri="{FF2B5EF4-FFF2-40B4-BE49-F238E27FC236}">
                <a16:creationId xmlns:a16="http://schemas.microsoft.com/office/drawing/2014/main" id="{06DED613-6C95-44B4-934D-915F765D5E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rgbClr val="0072BC"/>
          </a:solidFill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D8DE4AB-9CB4-42A7-9E68-6E2FAB87CDD7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2AF7295B-8EB5-4B3E-B347-40D564DF2E8A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19EB503C-B339-4925-A963-9A41C6D48A86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458334B5-873D-4772-A5CD-6DB0CA382F6C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9443CD-BCA7-46CF-AFA8-330C4634025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422399"/>
            <a:ext cx="6678234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24558D-B62E-4475-9EF0-8C38F6D9AB6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40999" y="1422400"/>
            <a:ext cx="2403000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73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D474F-8BEC-4D91-A03D-D9362EBEA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Inhaltsverzeichnis (Text bearbeiten)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9AD49C-66AF-4DEA-AFAD-00CFC0FCD9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A236E8-550F-4D48-A470-B5B6ACB7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EECEC85-61F4-4B79-8C27-7F9D489194F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88102" y="1422400"/>
            <a:ext cx="365589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0A45E48-BE13-4673-A7CD-2D5059A1B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4586288" cy="3492500"/>
          </a:xfrm>
        </p:spPr>
        <p:txBody>
          <a:bodyPr>
            <a:noAutofit/>
          </a:bodyPr>
          <a:lstStyle>
            <a:lvl1pPr marL="295275" indent="-295275">
              <a:spcBef>
                <a:spcPts val="12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049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2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389A477-57D5-4BE0-806F-7840FB2B8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809625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927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8101012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1DE3242-4A0A-49BE-B977-923FDF4B3B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3736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2B04C92-175E-41BA-89CE-B2785D9E3855}"/>
              </a:ext>
            </a:extLst>
          </p:cNvPr>
          <p:cNvGrpSpPr/>
          <p:nvPr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AFB087C7-FC7D-4892-B0D6-EA804CF535F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bk object 18">
              <a:extLst>
                <a:ext uri="{FF2B5EF4-FFF2-40B4-BE49-F238E27FC236}">
                  <a16:creationId xmlns:a16="http://schemas.microsoft.com/office/drawing/2014/main" id="{FA50712F-6C72-4330-A489-54C0FA78213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Holder 3">
              <a:extLst>
                <a:ext uri="{FF2B5EF4-FFF2-40B4-BE49-F238E27FC236}">
                  <a16:creationId xmlns:a16="http://schemas.microsoft.com/office/drawing/2014/main" id="{390EDD11-ED96-4F2C-BB78-7CE69D30A03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03D4771-8BB8-4FA1-A2DA-170FCFE2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94" y="330910"/>
            <a:ext cx="6826772" cy="45232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2F5159-1DFE-4F9C-BE85-E97D32EA1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550" y="1422399"/>
            <a:ext cx="8100956" cy="3423465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4DE2C-9DE8-411C-83C3-1274BB370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96" y="4975579"/>
            <a:ext cx="337406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C549DC-12B4-40A5-A309-CF801E18C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4975579"/>
            <a:ext cx="7129704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9F45371-9B7D-4505-A4D1-3E02BE436A0C}"/>
              </a:ext>
            </a:extLst>
          </p:cNvPr>
          <p:cNvCxnSpPr>
            <a:cxnSpLocks/>
          </p:cNvCxnSpPr>
          <p:nvPr/>
        </p:nvCxnSpPr>
        <p:spPr>
          <a:xfrm>
            <a:off x="521551" y="974732"/>
            <a:ext cx="68318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afik 9">
            <a:extLst>
              <a:ext uri="{FF2B5EF4-FFF2-40B4-BE49-F238E27FC236}">
                <a16:creationId xmlns:a16="http://schemas.microsoft.com/office/drawing/2014/main" id="{A240364D-AE4D-440E-88A8-B05FF302FB9D}"/>
              </a:ext>
            </a:extLst>
          </p:cNvPr>
          <p:cNvGrpSpPr/>
          <p:nvPr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2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C5CA81CC-0A8C-4F0A-898F-756081956301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1076D363-C034-4E14-9F45-AC0FCE1EDB1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594D7886-9B36-4085-8FC4-E5D73FFB04FF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34A71752-C6CB-41A1-9ED4-535445E5CA2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0B449204-D2C5-46C7-9446-78CB3AE33C0F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836500CA-7AFD-48CA-B6D3-0D77161C68B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7016B36-B092-4AFD-B601-383B7784BFBF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1A46A87-4807-4767-B647-E3EC036BC92A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59FDC7EA-9A66-40BA-AEEF-50B9422FB283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EDC61321-1CDD-47FE-82F4-EC44AE05670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8F89A53-4AB3-4A93-B3CB-37874A98D1FD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58E0EDC8-E74F-4551-8BD2-939CC38E7C3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4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9D8C1F22-3E98-4749-B684-AA127651774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1C3B0773-417D-4813-BD67-9BC2D01A3929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B5CEBB8-8410-4826-A2E1-C3C323E13940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2141CF3-1E59-49AE-B4F4-71225DE8DBD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7A4FE29-4562-4C15-8839-87F3DA744A7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4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499DC055-1C0A-47CE-BA62-2B92DDA092AF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FC50087-AE06-4FC3-BF14-DD98E5DF1E5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1874895-4ADB-4607-9955-2800059B66C0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CCA96FB2-00D1-437E-BC9E-014BF2485AA3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</p:grp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883162FD-5920-459D-B957-31A263988D88}"/>
              </a:ext>
            </a:extLst>
          </p:cNvPr>
          <p:cNvSpPr/>
          <p:nvPr/>
        </p:nvSpPr>
        <p:spPr>
          <a:xfrm>
            <a:off x="-4877" y="390926"/>
            <a:ext cx="337406" cy="294925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rgbClr val="0072BC"/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/>
          </a:p>
        </p:txBody>
      </p:sp>
    </p:spTree>
    <p:extLst>
      <p:ext uri="{BB962C8B-B14F-4D97-AF65-F5344CB8AC3E}">
        <p14:creationId xmlns:p14="http://schemas.microsoft.com/office/powerpoint/2010/main" val="1834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6" r:id="rId7"/>
    <p:sldLayoutId id="2147483697" r:id="rId8"/>
    <p:sldLayoutId id="2147483698" r:id="rId9"/>
    <p:sldLayoutId id="2147483721" r:id="rId10"/>
    <p:sldLayoutId id="2147483699" r:id="rId11"/>
    <p:sldLayoutId id="2147483700" r:id="rId12"/>
    <p:sldLayoutId id="2147483722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4" r:id="rId25"/>
    <p:sldLayoutId id="2147483716" r:id="rId26"/>
    <p:sldLayoutId id="2147483717" r:id="rId27"/>
    <p:sldLayoutId id="2147483718" r:id="rId28"/>
    <p:sldLayoutId id="2147483719" r:id="rId29"/>
    <p:sldLayoutId id="2147483720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4638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43" userDrawn="1">
          <p15:clr>
            <a:srgbClr val="F26B43"/>
          </p15:clr>
        </p15:guide>
        <p15:guide id="4" pos="329" userDrawn="1">
          <p15:clr>
            <a:srgbClr val="F26B43"/>
          </p15:clr>
        </p15:guide>
        <p15:guide id="5" pos="5432" userDrawn="1">
          <p15:clr>
            <a:srgbClr val="F26B43"/>
          </p15:clr>
        </p15:guide>
        <p15:guide id="6" orient="horz" pos="686" userDrawn="1">
          <p15:clr>
            <a:srgbClr val="F26B43"/>
          </p15:clr>
        </p15:guide>
        <p15:guide id="7" orient="horz" pos="3096" userDrawn="1">
          <p15:clr>
            <a:srgbClr val="F26B43"/>
          </p15:clr>
        </p15:guide>
        <p15:guide id="9" orient="horz" pos="3121" userDrawn="1">
          <p15:clr>
            <a:srgbClr val="F26B43"/>
          </p15:clr>
        </p15:guide>
        <p15:guide id="10" orient="horz" pos="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ipendienlotse.de/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A91FD42B-5E54-824A-BA11-E7566981A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4936563" cy="604640"/>
          </a:xfrm>
        </p:spPr>
        <p:txBody>
          <a:bodyPr>
            <a:normAutofit/>
          </a:bodyPr>
          <a:lstStyle/>
          <a:p>
            <a:r>
              <a:rPr lang="de-DE" dirty="0"/>
              <a:t>Orientierungstutorium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3C0771B-ECE0-0F4D-BE63-E3CDAFF9B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536" y="2331598"/>
            <a:ext cx="4936563" cy="1108490"/>
          </a:xfrm>
        </p:spPr>
        <p:txBody>
          <a:bodyPr anchor="b">
            <a:normAutofit/>
          </a:bodyPr>
          <a:lstStyle/>
          <a:p>
            <a:r>
              <a:rPr lang="de-DE" dirty="0"/>
              <a:t>Studienfinanzierung</a:t>
            </a:r>
          </a:p>
        </p:txBody>
      </p:sp>
      <p:pic>
        <p:nvPicPr>
          <p:cNvPr id="1028" name="Picture 4" descr="Corona-Hilfspaket und andere Möglichkeiten: Wenn das Geld knapp wird |  Verbraucherzentrale.de">
            <a:extLst>
              <a:ext uri="{FF2B5EF4-FFF2-40B4-BE49-F238E27FC236}">
                <a16:creationId xmlns:a16="http://schemas.microsoft.com/office/drawing/2014/main" id="{F72938A2-3633-8F44-94C7-8B9CA1A45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5" r="18301" b="2"/>
          <a:stretch/>
        </p:blipFill>
        <p:spPr bwMode="auto">
          <a:xfrm>
            <a:off x="5094405" y="661666"/>
            <a:ext cx="3523059" cy="3826517"/>
          </a:xfrm>
          <a:prstGeom prst="rect">
            <a:avLst/>
          </a:prstGeom>
          <a:solidFill>
            <a:srgbClr val="FFFFFF"/>
          </a:solidFill>
          <a:ln/>
        </p:spPr>
      </p:pic>
    </p:spTree>
    <p:extLst>
      <p:ext uri="{BB962C8B-B14F-4D97-AF65-F5344CB8AC3E}">
        <p14:creationId xmlns:p14="http://schemas.microsoft.com/office/powerpoint/2010/main" val="14059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8C94A-B0EF-9D49-AE23-54E6056F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Studentische Aushilfe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8C3C78-5D9E-1240-A70D-906407ED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10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339629-7A85-E94A-83E3-DD9ED16AC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2 Varianten </a:t>
            </a:r>
          </a:p>
          <a:p>
            <a:r>
              <a:rPr lang="de-DE" dirty="0"/>
              <a:t>Studentische Aushilfe: bis </a:t>
            </a:r>
            <a:r>
              <a:rPr lang="de-DE" dirty="0">
                <a:solidFill>
                  <a:srgbClr val="FF0000"/>
                </a:solidFill>
              </a:rPr>
              <a:t>520€/ Monat </a:t>
            </a:r>
          </a:p>
          <a:p>
            <a:pPr lvl="1"/>
            <a:r>
              <a:rPr lang="de-DE" dirty="0"/>
              <a:t>Keine Abgaben </a:t>
            </a:r>
          </a:p>
          <a:p>
            <a:pPr lvl="1"/>
            <a:r>
              <a:rPr lang="de-DE" dirty="0"/>
              <a:t>Mit BAföG gut kombinierbar </a:t>
            </a:r>
          </a:p>
          <a:p>
            <a:r>
              <a:rPr lang="de-DE" dirty="0" err="1"/>
              <a:t>Werkstudent:in</a:t>
            </a:r>
            <a:r>
              <a:rPr lang="de-DE" dirty="0"/>
              <a:t>: 20 h/ Woche, in vorlesungsfreien Zeiten bis 40 h/ Woche möglich </a:t>
            </a:r>
          </a:p>
          <a:p>
            <a:pPr lvl="1"/>
            <a:r>
              <a:rPr lang="de-DE" dirty="0"/>
              <a:t>Praxiserfahrung </a:t>
            </a:r>
          </a:p>
          <a:p>
            <a:pPr lvl="1"/>
            <a:r>
              <a:rPr lang="de-DE" dirty="0"/>
              <a:t>Abzüge für studentische Krankenversicherung (rund 125€/Monat) </a:t>
            </a:r>
          </a:p>
          <a:p>
            <a:pPr lvl="1"/>
            <a:endParaRPr lang="de-DE" dirty="0"/>
          </a:p>
          <a:p>
            <a:pPr marL="266700" lvl="1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DEA90B8-E9F6-0849-97B6-29DAF073D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704" y="3439021"/>
            <a:ext cx="37338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32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DA73A-E5C4-B743-A693-17BFF585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94" y="330910"/>
            <a:ext cx="6826772" cy="452322"/>
          </a:xfrm>
        </p:spPr>
        <p:txBody>
          <a:bodyPr anchor="b">
            <a:normAutofit/>
          </a:bodyPr>
          <a:lstStyle/>
          <a:p>
            <a:r>
              <a:rPr lang="de-DE" dirty="0"/>
              <a:t>Stipendien…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3C7A97-B2D5-DC4D-AC50-6BB21D79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96" y="4975579"/>
            <a:ext cx="337406" cy="14868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D195BCC-3514-4B1B-9C18-24F3D67EC549}" type="slidenum">
              <a:rPr lang="de-DE" smtClean="0"/>
              <a:pPr>
                <a:spcAft>
                  <a:spcPts val="600"/>
                </a:spcAft>
              </a:pPr>
              <a:t>11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9683ED6-FBEF-BE48-8745-7B2CFF7F13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1422400"/>
            <a:ext cx="4544616" cy="3492500"/>
          </a:xfrm>
        </p:spPr>
        <p:txBody>
          <a:bodyPr anchor="t">
            <a:normAutofit/>
          </a:bodyPr>
          <a:lstStyle/>
          <a:p>
            <a:r>
              <a:rPr lang="de-DE" dirty="0"/>
              <a:t>Unterscheiden sich durch konfessionelle, wirtschaftliche oder politische Orientierung </a:t>
            </a:r>
          </a:p>
          <a:p>
            <a:endParaRPr lang="de-DE" dirty="0"/>
          </a:p>
          <a:p>
            <a:r>
              <a:rPr lang="de-DE" dirty="0"/>
              <a:t>Das Geld muss nicht zurückgezahlt werden! </a:t>
            </a:r>
          </a:p>
          <a:p>
            <a:endParaRPr lang="de-DE" dirty="0"/>
          </a:p>
          <a:p>
            <a:r>
              <a:rPr lang="de-DE" dirty="0"/>
              <a:t>Empfehlung: Bewerbung bei max. 3 Begabtenförderungswerken (Glaubwürdigkeit)</a:t>
            </a:r>
          </a:p>
        </p:txBody>
      </p:sp>
      <p:pic>
        <p:nvPicPr>
          <p:cNvPr id="3074" name="Picture 2" descr="Hochschule Karlsruhe – Technik und Wirtschaft (HsKA)">
            <a:extLst>
              <a:ext uri="{FF2B5EF4-FFF2-40B4-BE49-F238E27FC236}">
                <a16:creationId xmlns:a16="http://schemas.microsoft.com/office/drawing/2014/main" id="{3E3C1EE3-9525-9440-9B3D-E021A0CF2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384" y="1890477"/>
            <a:ext cx="4544616" cy="25563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Placeholder 6">
            <a:extLst>
              <a:ext uri="{FF2B5EF4-FFF2-40B4-BE49-F238E27FC236}">
                <a16:creationId xmlns:a16="http://schemas.microsoft.com/office/drawing/2014/main" id="{A4A5710E-75A6-4C98-BCB0-D03312FEEC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494" y="1088384"/>
            <a:ext cx="8101013" cy="324250"/>
          </a:xfrm>
        </p:spPr>
        <p:txBody>
          <a:bodyPr anchor="ctr">
            <a:normAutofit/>
          </a:bodyPr>
          <a:lstStyle/>
          <a:p>
            <a:r>
              <a:rPr lang="en-US" dirty="0"/>
              <a:t>…der 13 </a:t>
            </a:r>
            <a:r>
              <a:rPr lang="en-US" dirty="0" err="1"/>
              <a:t>Begabtenförderungswerke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005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F6E7C-66D3-214E-BBA3-43CB2837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Leistungen der 13 Begabtenförderungswerke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8B3AA7-8709-2140-B165-5459EF27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12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C5BA64-4F0C-8540-830A-3DFB4A0B1D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Studienkostenpauschale (300 €) </a:t>
            </a:r>
          </a:p>
          <a:p>
            <a:r>
              <a:rPr lang="de-DE" dirty="0"/>
              <a:t>+ Grundstipendium bis max. 812 € / Monat </a:t>
            </a:r>
          </a:p>
          <a:p>
            <a:r>
              <a:rPr lang="de-DE" dirty="0"/>
              <a:t>+ ggf. Zuschuss Kranken-/ Pflegeversicherung 122€ / Monat </a:t>
            </a:r>
          </a:p>
          <a:p>
            <a:r>
              <a:rPr lang="de-DE" dirty="0"/>
              <a:t>+ ggf. Kinderbetreuungspauschale 160€ / Monat je Kind</a:t>
            </a:r>
          </a:p>
          <a:p>
            <a:r>
              <a:rPr lang="de-DE" dirty="0"/>
              <a:t>+ ideelles Bildungsprogramm</a:t>
            </a:r>
          </a:p>
          <a:p>
            <a:r>
              <a:rPr lang="de-DE" dirty="0"/>
              <a:t>+ Auslandsförderung</a:t>
            </a:r>
          </a:p>
          <a:p>
            <a:r>
              <a:rPr lang="de-DE" dirty="0"/>
              <a:t>+ Netzwerk </a:t>
            </a:r>
          </a:p>
          <a:p>
            <a:r>
              <a:rPr lang="de-DE" dirty="0"/>
              <a:t>Und weitere Extras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634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436D6-2611-6C47-BCB8-E1B45FE2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Die Studienstiftung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6AA999-861D-814D-9E61-45DB9145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13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ED846D-0012-8B4C-889F-5FF4AFF5BF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Voraussetzung: </a:t>
            </a:r>
            <a:r>
              <a:rPr lang="de-DE" dirty="0"/>
              <a:t>Leistung, Initiative, Verantwortung </a:t>
            </a:r>
          </a:p>
          <a:p>
            <a:r>
              <a:rPr lang="de-DE" dirty="0"/>
              <a:t>300 € mtl. + Lebenshaltungsstipendium bis 812€ mtl. </a:t>
            </a:r>
          </a:p>
          <a:p>
            <a:r>
              <a:rPr lang="de-DE" dirty="0"/>
              <a:t>Auslandsförderung </a:t>
            </a:r>
          </a:p>
          <a:p>
            <a:pPr lvl="1"/>
            <a:r>
              <a:rPr lang="de-DE" dirty="0"/>
              <a:t>Inlandstipendium, Auslandspauschale, Reisekostenpauschale, Auslandszuschlag gem. BAföG, Studiengebührenzuschuss, Kinderzuschlag im Ausland </a:t>
            </a:r>
          </a:p>
          <a:p>
            <a:r>
              <a:rPr lang="de-DE" dirty="0"/>
              <a:t>Ideelles Bildungsprogramm</a:t>
            </a:r>
          </a:p>
          <a:p>
            <a:r>
              <a:rPr lang="de-DE" dirty="0"/>
              <a:t>Höchstförderdauer nach BAföG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229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5412A-EF74-4147-B32D-81A75DAD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94" y="330910"/>
            <a:ext cx="6826772" cy="452322"/>
          </a:xfrm>
        </p:spPr>
        <p:txBody>
          <a:bodyPr anchor="b">
            <a:normAutofit/>
          </a:bodyPr>
          <a:lstStyle/>
          <a:p>
            <a:r>
              <a:rPr lang="de-DE" dirty="0"/>
              <a:t>Ideelles Bildungsprogramm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DE5212-8CB1-F04C-9639-99FC994C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96" y="4975579"/>
            <a:ext cx="337406" cy="14868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D195BCC-3514-4B1B-9C18-24F3D67EC549}" type="slidenum">
              <a:rPr lang="de-DE" smtClean="0"/>
              <a:pPr>
                <a:spcAft>
                  <a:spcPts val="600"/>
                </a:spcAft>
              </a:pPr>
              <a:t>14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68EF1DB-ABCC-2C45-ADDE-058213810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58" y="1422400"/>
            <a:ext cx="4254499" cy="3492500"/>
          </a:xfrm>
          <a:prstGeom prst="rect">
            <a:avLst/>
          </a:prstGeom>
          <a:noFill/>
          <a:ln/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B0E29C4A-0860-674B-9EBF-A710600DC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442" y="1422400"/>
            <a:ext cx="4254499" cy="34925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220847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8DBE2-62AF-114A-42DD-AEAFC306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Bewerbungfsverfahren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13A8EF-025D-879C-BDB4-A116A0D8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CED2D9-2698-1259-A0EA-7F6EBA36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15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D19A4F-CFDF-DBBD-FD80-A6605BD90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Vorschlag durch die Schule/ Prüfungsausschuss/ Prof.  </a:t>
            </a:r>
          </a:p>
          <a:p>
            <a:r>
              <a:rPr lang="de-DE" dirty="0"/>
              <a:t>Eigenbewerbung im ersten Semester (Studienstiftung)</a:t>
            </a:r>
          </a:p>
          <a:p>
            <a:r>
              <a:rPr lang="de-DE" dirty="0"/>
              <a:t>Ausgeschriebener Lebenslauf </a:t>
            </a:r>
          </a:p>
          <a:p>
            <a:r>
              <a:rPr lang="de-DE" dirty="0"/>
              <a:t>Auswahlwochenende </a:t>
            </a:r>
          </a:p>
          <a:p>
            <a:pPr lvl="1"/>
            <a:r>
              <a:rPr lang="de-DE" dirty="0"/>
              <a:t>Vortrag (13 Min)</a:t>
            </a:r>
          </a:p>
          <a:p>
            <a:pPr lvl="1"/>
            <a:r>
              <a:rPr lang="de-DE" dirty="0"/>
              <a:t>Diskussionsrunde (7 min)</a:t>
            </a:r>
          </a:p>
          <a:p>
            <a:pPr lvl="1"/>
            <a:r>
              <a:rPr lang="de-DE" dirty="0"/>
              <a:t>Jeweils an den Diskussionsrunden teilnehmen</a:t>
            </a:r>
          </a:p>
          <a:p>
            <a:pPr lvl="1"/>
            <a:r>
              <a:rPr lang="de-DE" dirty="0"/>
              <a:t>2 Einzelgespräche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Voraussetzung: i.d.R. mind. 4 Semester Förderzeitraum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2950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8DBE2-62AF-114A-42DD-AEAFC306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Bewerbungsverfahren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13A8EF-025D-879C-BDB4-A116A0D8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CED2D9-2698-1259-A0EA-7F6EBA36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16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D19A4F-CFDF-DBBD-FD80-A6605BD90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Voraussetzung: i.d.R. mind. 4 Semester Förderzeitraum </a:t>
            </a:r>
          </a:p>
          <a:p>
            <a:r>
              <a:rPr lang="de-DE" dirty="0"/>
              <a:t>Stichtage: i.d.R. 2x/Jahr </a:t>
            </a:r>
          </a:p>
          <a:p>
            <a:r>
              <a:rPr lang="de-DE" dirty="0"/>
              <a:t>I.d.R. mit Empfehlung durch Hochschullehrende </a:t>
            </a:r>
          </a:p>
          <a:p>
            <a:r>
              <a:rPr lang="de-DE" dirty="0"/>
              <a:t>Anschließend </a:t>
            </a:r>
            <a:r>
              <a:rPr lang="de-DE" dirty="0" err="1"/>
              <a:t>Auswahlwochende</a:t>
            </a:r>
            <a:r>
              <a:rPr lang="de-DE" dirty="0"/>
              <a:t>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91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94808-0148-DD6A-72C1-E58EB351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94" y="330910"/>
            <a:ext cx="6826772" cy="452322"/>
          </a:xfrm>
        </p:spPr>
        <p:txBody>
          <a:bodyPr anchor="b">
            <a:normAutofit/>
          </a:bodyPr>
          <a:lstStyle/>
          <a:p>
            <a:r>
              <a:rPr lang="de-DE" dirty="0"/>
              <a:t>Ratgeber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CA8B4E-61E5-D906-3882-BA8A2EFC20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96" y="4975579"/>
            <a:ext cx="337406" cy="14868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D195BCC-3514-4B1B-9C18-24F3D67EC549}" type="slidenum">
              <a:rPr lang="de-DE" smtClean="0"/>
              <a:pPr>
                <a:spcAft>
                  <a:spcPts val="600"/>
                </a:spcAft>
              </a:pPr>
              <a:t>17</a:t>
            </a:fld>
            <a:endParaRPr lang="de-DE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1474A50-D15B-4902-25F3-250825DB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975579"/>
            <a:ext cx="7129704" cy="148683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716154A-CA00-F9AE-7403-9BD663FBE2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0913" y="1422400"/>
            <a:ext cx="2590799" cy="3492500"/>
          </a:xfrm>
        </p:spPr>
        <p:txBody>
          <a:bodyPr/>
          <a:lstStyle/>
          <a:p>
            <a:r>
              <a:rPr lang="en-US" dirty="0" err="1"/>
              <a:t>ArbeiterKind</a:t>
            </a:r>
            <a:endParaRPr lang="en-US" dirty="0"/>
          </a:p>
          <a:p>
            <a:r>
              <a:rPr lang="en-US" dirty="0" err="1"/>
              <a:t>Applicaid</a:t>
            </a:r>
            <a:endParaRPr lang="en-US" dirty="0"/>
          </a:p>
          <a:p>
            <a:r>
              <a:rPr lang="en-US" dirty="0"/>
              <a:t>Facebook 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D8C11B2-EBDF-3571-168B-DF11FCAEE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8" y="2153077"/>
            <a:ext cx="5310187" cy="203114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155820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8C0ED-C923-184B-B20E-D633AD0F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Stipendien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1533D4-6A4D-C54E-ACAC-F90D889D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18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336EFD-88D0-B44B-AFFE-ECA62A91C6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Stipendien finden: </a:t>
            </a:r>
            <a:r>
              <a:rPr lang="de-DE" dirty="0">
                <a:hlinkClick r:id="rId2"/>
              </a:rPr>
              <a:t>https://www.stipendienlotse.de</a:t>
            </a:r>
            <a:r>
              <a:rPr lang="de-DE" dirty="0"/>
              <a:t>  </a:t>
            </a:r>
          </a:p>
          <a:p>
            <a:r>
              <a:rPr lang="de-DE" dirty="0"/>
              <a:t>Stipendien an der HHU: </a:t>
            </a:r>
          </a:p>
          <a:p>
            <a:pPr lvl="1"/>
            <a:r>
              <a:rPr lang="de-DE" dirty="0"/>
              <a:t>Deutschland-Stipendium: </a:t>
            </a:r>
          </a:p>
          <a:p>
            <a:pPr lvl="2"/>
            <a:r>
              <a:rPr lang="de-DE" dirty="0"/>
              <a:t>300 € mtl. (150€ bereitgestellt durch </a:t>
            </a:r>
            <a:r>
              <a:rPr lang="de-DE" dirty="0" err="1"/>
              <a:t>Förder:in</a:t>
            </a:r>
            <a:r>
              <a:rPr lang="de-DE" dirty="0"/>
              <a:t> und 150€ durch den Bund)</a:t>
            </a:r>
          </a:p>
          <a:p>
            <a:pPr lvl="2"/>
            <a:r>
              <a:rPr lang="de-DE" dirty="0"/>
              <a:t>+ Veranstaltungen und Kontakt zu </a:t>
            </a:r>
            <a:r>
              <a:rPr lang="de-DE" dirty="0" err="1"/>
              <a:t>Förder:innen</a:t>
            </a:r>
            <a:endParaRPr lang="de-DE" dirty="0"/>
          </a:p>
          <a:p>
            <a:pPr lvl="2"/>
            <a:r>
              <a:rPr lang="de-DE" dirty="0"/>
              <a:t>Bewilligung für ein Jahr </a:t>
            </a:r>
          </a:p>
          <a:p>
            <a:pPr lvl="2"/>
            <a:r>
              <a:rPr lang="de-DE" dirty="0"/>
              <a:t>Meist sehr gute Noten und/oder Engagement wichtig </a:t>
            </a:r>
          </a:p>
          <a:p>
            <a:pPr marL="808038" lvl="3" indent="0">
              <a:buNone/>
            </a:pPr>
            <a:endParaRPr lang="de-DE" dirty="0"/>
          </a:p>
          <a:p>
            <a:pPr marL="541338" lvl="2" indent="0">
              <a:buNone/>
            </a:pPr>
            <a:endParaRPr lang="de-DE" dirty="0"/>
          </a:p>
          <a:p>
            <a:pPr marL="541338" lvl="2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9606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6A2F1-53A6-5C48-93CF-A55AD05C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Deutschlandstipendium an der HHU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824730-6371-D54B-8FF6-6E9455C4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19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4F6311-5D74-C74F-87B5-06D717415F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Für wen? Alle Studienanfänger und Studierende aller Fachrichtungen</a:t>
            </a:r>
          </a:p>
          <a:p>
            <a:r>
              <a:rPr lang="de-DE" dirty="0"/>
              <a:t>Drei </a:t>
            </a:r>
            <a:r>
              <a:rPr lang="de-DE" dirty="0" err="1"/>
              <a:t>Sonderkontigente</a:t>
            </a:r>
            <a:r>
              <a:rPr lang="de-DE" dirty="0"/>
              <a:t>: </a:t>
            </a:r>
          </a:p>
          <a:p>
            <a:pPr lvl="1"/>
            <a:r>
              <a:rPr lang="de-DE" b="1" dirty="0"/>
              <a:t>Studierende mit </a:t>
            </a:r>
            <a:r>
              <a:rPr lang="de-DE" dirty="0"/>
              <a:t>mindestens einem </a:t>
            </a:r>
            <a:r>
              <a:rPr lang="de-DE" dirty="0" err="1"/>
              <a:t>minderjährigen</a:t>
            </a:r>
            <a:r>
              <a:rPr lang="de-DE" dirty="0"/>
              <a:t> </a:t>
            </a:r>
            <a:r>
              <a:rPr lang="de-DE" b="1" dirty="0"/>
              <a:t>Kind</a:t>
            </a:r>
          </a:p>
          <a:p>
            <a:pPr lvl="1"/>
            <a:r>
              <a:rPr lang="de-DE" b="1" dirty="0"/>
              <a:t> </a:t>
            </a:r>
            <a:r>
              <a:rPr lang="de-DE" b="1" dirty="0" err="1"/>
              <a:t>LeistungssportlerInnen</a:t>
            </a:r>
            <a:r>
              <a:rPr lang="de-DE" b="1" dirty="0"/>
              <a:t> </a:t>
            </a:r>
            <a:r>
              <a:rPr lang="de-DE" dirty="0"/>
              <a:t>aus dem Bundeskader des Deutschen Olympischen Sportbundes aus olympischen und paraolympischen Sportarten</a:t>
            </a:r>
          </a:p>
          <a:p>
            <a:pPr lvl="1"/>
            <a:r>
              <a:rPr lang="de-DE" b="1" dirty="0" err="1"/>
              <a:t>BildungsaufsteigerInnen</a:t>
            </a:r>
            <a:r>
              <a:rPr lang="de-DE" b="1" dirty="0"/>
              <a:t> </a:t>
            </a:r>
            <a:r>
              <a:rPr lang="de-DE" dirty="0"/>
              <a:t>mit </a:t>
            </a:r>
            <a:r>
              <a:rPr lang="de-DE" dirty="0" err="1"/>
              <a:t>BaFöG-Berechtigung</a:t>
            </a:r>
            <a:r>
              <a:rPr lang="de-DE" dirty="0"/>
              <a:t> </a:t>
            </a:r>
            <a:r>
              <a:rPr lang="de-DE" dirty="0" err="1"/>
              <a:t>für</a:t>
            </a:r>
            <a:r>
              <a:rPr lang="de-DE" dirty="0"/>
              <a:t> den </a:t>
            </a:r>
            <a:r>
              <a:rPr lang="de-DE" dirty="0" err="1"/>
              <a:t>Höchstsatz</a:t>
            </a:r>
            <a:endParaRPr lang="de-DE" dirty="0"/>
          </a:p>
          <a:p>
            <a:pPr lvl="1"/>
            <a:endParaRPr lang="de-DE" dirty="0"/>
          </a:p>
          <a:p>
            <a:pPr marL="266700" lvl="1" indent="0">
              <a:buNone/>
            </a:pPr>
            <a:r>
              <a:rPr lang="de-DE" dirty="0"/>
              <a:t>Noten: </a:t>
            </a:r>
            <a:br>
              <a:rPr lang="de-DE" dirty="0"/>
            </a:br>
            <a:r>
              <a:rPr lang="de-DE" b="1" dirty="0"/>
              <a:t>Abiturientinnen und Abiturienten </a:t>
            </a:r>
            <a:r>
              <a:rPr lang="de-DE" dirty="0"/>
              <a:t>mit einer Abiturdurchschnittsnote bis einschließlich 1,1 (</a:t>
            </a:r>
            <a:r>
              <a:rPr lang="de-DE" dirty="0" err="1"/>
              <a:t>ausländische</a:t>
            </a:r>
            <a:r>
              <a:rPr lang="de-DE" dirty="0"/>
              <a:t> Zeugnisse ggf. </a:t>
            </a:r>
            <a:r>
              <a:rPr lang="de-DE" dirty="0" err="1"/>
              <a:t>Äquivalent</a:t>
            </a:r>
            <a:r>
              <a:rPr lang="de-DE" dirty="0"/>
              <a:t>)</a:t>
            </a:r>
          </a:p>
          <a:p>
            <a:pPr marL="266700" lvl="1" indent="0">
              <a:buNone/>
            </a:pPr>
            <a:br>
              <a:rPr lang="de-DE" dirty="0"/>
            </a:br>
            <a:r>
              <a:rPr lang="de-DE" b="1" dirty="0"/>
              <a:t>Bachelor- und Masterstudierende </a:t>
            </a:r>
            <a:r>
              <a:rPr lang="de-DE" dirty="0"/>
              <a:t>mit einer Durchschnitts- </a:t>
            </a:r>
            <a:r>
              <a:rPr lang="de-DE" dirty="0" err="1"/>
              <a:t>note</a:t>
            </a:r>
            <a:r>
              <a:rPr lang="de-DE" dirty="0"/>
              <a:t> der nachweisbaren Studienleistungen bis 1,8 Ausgenommen BWL (2,0) und VWL (2,2)</a:t>
            </a:r>
            <a:br>
              <a:rPr lang="de-DE" dirty="0"/>
            </a:br>
            <a:br>
              <a:rPr lang="de-DE" b="1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833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301B2-7664-1741-AF65-E90768C5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94" y="330910"/>
            <a:ext cx="6826772" cy="452322"/>
          </a:xfrm>
        </p:spPr>
        <p:txBody>
          <a:bodyPr anchor="b">
            <a:normAutofit/>
          </a:bodyPr>
          <a:lstStyle/>
          <a:p>
            <a:r>
              <a:rPr lang="de-DE" dirty="0"/>
              <a:t>Ablauf des Tutoriums 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2AE2FF4-3816-8541-846F-A1FB97D27B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96" y="4975579"/>
            <a:ext cx="337406" cy="14868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D195BCC-3514-4B1B-9C18-24F3D67EC549}" type="slidenum">
              <a:rPr lang="de-DE" smtClean="0"/>
              <a:pPr>
                <a:spcAft>
                  <a:spcPts val="600"/>
                </a:spcAft>
              </a:pPr>
              <a:t>2</a:t>
            </a:fld>
            <a:endParaRPr lang="de-DE"/>
          </a:p>
        </p:txBody>
      </p:sp>
      <p:pic>
        <p:nvPicPr>
          <p:cNvPr id="2050" name="Picture 2" descr="Studienfinanzierung - Zweierlei Geld - Bildung - SZ.de">
            <a:extLst>
              <a:ext uri="{FF2B5EF4-FFF2-40B4-BE49-F238E27FC236}">
                <a16:creationId xmlns:a16="http://schemas.microsoft.com/office/drawing/2014/main" id="{6C4FF748-3D42-4D40-9D5D-1EF145A87566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283671"/>
            <a:ext cx="2331948" cy="34925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B1F6A1-D6F2-BA4E-8DA0-1E4760B8B9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4586288" cy="3492500"/>
          </a:xfrm>
        </p:spPr>
        <p:txBody>
          <a:bodyPr>
            <a:normAutofit/>
          </a:bodyPr>
          <a:lstStyle/>
          <a:p>
            <a:r>
              <a:rPr lang="de-DE" dirty="0"/>
              <a:t>Relevanz des Themas</a:t>
            </a:r>
          </a:p>
          <a:p>
            <a:r>
              <a:rPr lang="de-DE" dirty="0"/>
              <a:t>Anfallende Kosten während des Studiums</a:t>
            </a:r>
          </a:p>
          <a:p>
            <a:r>
              <a:rPr lang="de-DE" dirty="0"/>
              <a:t>Wege der Studienfinanzierung </a:t>
            </a:r>
          </a:p>
          <a:p>
            <a:r>
              <a:rPr lang="de-DE" dirty="0"/>
              <a:t>Fazit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75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CFA03-B755-557A-3C8C-71C3C637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Studienkredit | KFW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4479E7-5AE3-FB20-053A-798F5D35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D89268-B470-D88B-092A-E2C18CF9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20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9F67461-188E-C1B5-FFB4-74B937B6D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Alternative zu BAföG</a:t>
            </a:r>
          </a:p>
          <a:p>
            <a:r>
              <a:rPr lang="de-DE" dirty="0"/>
              <a:t>Bessere Konditionen als normaler Kredit </a:t>
            </a:r>
          </a:p>
          <a:p>
            <a:endParaRPr lang="de-DE" dirty="0"/>
          </a:p>
          <a:p>
            <a:r>
              <a:rPr lang="de-DE" dirty="0"/>
              <a:t>4 Schritte: </a:t>
            </a:r>
          </a:p>
          <a:p>
            <a:pPr lvl="1"/>
            <a:r>
              <a:rPr lang="de-DE" dirty="0"/>
              <a:t>1. Antrag </a:t>
            </a:r>
          </a:p>
          <a:p>
            <a:pPr lvl="1"/>
            <a:r>
              <a:rPr lang="de-DE" dirty="0"/>
              <a:t>2. Auszahlung</a:t>
            </a:r>
          </a:p>
          <a:p>
            <a:pPr lvl="2"/>
            <a:r>
              <a:rPr lang="de-DE" dirty="0" err="1"/>
              <a:t>Monatl</a:t>
            </a:r>
            <a:r>
              <a:rPr lang="de-DE" dirty="0"/>
              <a:t>. 100 – 650 € </a:t>
            </a:r>
          </a:p>
          <a:p>
            <a:pPr lvl="2"/>
            <a:r>
              <a:rPr lang="de-DE" dirty="0"/>
              <a:t>Bei Erst- und Zweitstudium bis 14 Semester, ab 24 Jahren bis 10 Semester </a:t>
            </a:r>
          </a:p>
          <a:p>
            <a:pPr lvl="2"/>
            <a:r>
              <a:rPr lang="de-DE" dirty="0"/>
              <a:t>Max. Kreditsumme: 54.600€ </a:t>
            </a:r>
          </a:p>
          <a:p>
            <a:pPr lvl="2"/>
            <a:r>
              <a:rPr lang="de-DE" dirty="0"/>
              <a:t>Zinsen: variabel, wird 2x/ Jahr festgelegt, optional: fester </a:t>
            </a:r>
            <a:r>
              <a:rPr lang="de-DE" dirty="0" err="1"/>
              <a:t>Zinnssatz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9490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CFA03-B755-557A-3C8C-71C3C637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Studienkredit | KFW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4479E7-5AE3-FB20-053A-798F5D35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D89268-B470-D88B-092A-E2C18CF9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21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9F67461-188E-C1B5-FFB4-74B937B6D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4 Schritte: </a:t>
            </a:r>
          </a:p>
          <a:p>
            <a:pPr lvl="1"/>
            <a:r>
              <a:rPr lang="de-DE" dirty="0"/>
              <a:t>3. Karenzzeit </a:t>
            </a:r>
          </a:p>
          <a:p>
            <a:pPr lvl="2"/>
            <a:r>
              <a:rPr lang="de-DE" dirty="0"/>
              <a:t>18 Monate </a:t>
            </a:r>
          </a:p>
          <a:p>
            <a:pPr lvl="2"/>
            <a:r>
              <a:rPr lang="de-DE" dirty="0"/>
              <a:t>In der Zeit werden nur Zinsen gezahlt </a:t>
            </a:r>
          </a:p>
          <a:p>
            <a:pPr lvl="2"/>
            <a:r>
              <a:rPr lang="de-DE" dirty="0"/>
              <a:t>5 Monate vor Rückzahlungsbeginn wird’s Tilgungsplan erstellt </a:t>
            </a:r>
          </a:p>
          <a:p>
            <a:pPr lvl="2"/>
            <a:r>
              <a:rPr lang="de-DE" dirty="0"/>
              <a:t>Tilgung innerhalb von 10 Jahren </a:t>
            </a:r>
          </a:p>
          <a:p>
            <a:pPr lvl="3"/>
            <a:r>
              <a:rPr lang="de-DE" dirty="0"/>
              <a:t>Kann auf bis zu 25 Jahre verlängert werden</a:t>
            </a:r>
          </a:p>
          <a:p>
            <a:pPr lvl="1"/>
            <a:r>
              <a:rPr lang="de-DE" dirty="0"/>
              <a:t>4. Rückzahlung </a:t>
            </a:r>
          </a:p>
          <a:p>
            <a:pPr lvl="2"/>
            <a:r>
              <a:rPr lang="de-DE" dirty="0"/>
              <a:t>Beginn: 1.4 / 1.10. </a:t>
            </a:r>
          </a:p>
          <a:p>
            <a:pPr lvl="2"/>
            <a:r>
              <a:rPr lang="de-DE" dirty="0"/>
              <a:t>Rückzahlungen können reduziert oder erhöht werden</a:t>
            </a:r>
          </a:p>
          <a:p>
            <a:pPr lvl="2"/>
            <a:r>
              <a:rPr lang="de-DE" dirty="0"/>
              <a:t>Sondertilgungen ab 100€ kostenlos möglich </a:t>
            </a:r>
          </a:p>
          <a:p>
            <a:pPr lvl="5"/>
            <a:endParaRPr lang="de-DE" dirty="0"/>
          </a:p>
          <a:p>
            <a:pPr lvl="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921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6DA98-CCCA-DF4F-AD45-E66A99E5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Vielen Dank für Eure Aufmerksamkeit!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B026A1-92D7-7246-849B-508306E9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48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B7D70-B71B-954C-99AC-BC29863FA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536" y="2250489"/>
            <a:ext cx="2830329" cy="1189599"/>
          </a:xfrm>
        </p:spPr>
        <p:txBody>
          <a:bodyPr anchor="b">
            <a:normAutofit/>
          </a:bodyPr>
          <a:lstStyle/>
          <a:p>
            <a:r>
              <a:rPr lang="de-DE" dirty="0"/>
              <a:t>Relevanz des Themas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EA81641-F401-114F-BE34-BEEEB1FF6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2830329" cy="604640"/>
          </a:xfrm>
        </p:spPr>
        <p:txBody>
          <a:bodyPr>
            <a:normAutofit/>
          </a:bodyPr>
          <a:lstStyle/>
          <a:p>
            <a:r>
              <a:rPr lang="de-DE" sz="1500"/>
              <a:t>Warum brauche ich Geld, wenn es keine Studiengebühren gibt?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CE81B33-66F1-C344-95F1-6806F7932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886" y="1105281"/>
            <a:ext cx="5598114" cy="3792720"/>
          </a:xfrm>
          <a:prstGeom prst="rect">
            <a:avLst/>
          </a:prstGeom>
          <a:noFill/>
          <a:ln/>
        </p:spPr>
      </p:pic>
      <p:sp>
        <p:nvSpPr>
          <p:cNvPr id="4" name="Foliennummernplatzhalter 3" hidden="1">
            <a:extLst>
              <a:ext uri="{FF2B5EF4-FFF2-40B4-BE49-F238E27FC236}">
                <a16:creationId xmlns:a16="http://schemas.microsoft.com/office/drawing/2014/main" id="{AB05185C-8F7C-744A-9EEC-4418A8D1592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5496" y="4975579"/>
            <a:ext cx="337406" cy="148683"/>
          </a:xfrm>
        </p:spPr>
        <p:txBody>
          <a:bodyPr/>
          <a:lstStyle/>
          <a:p>
            <a:pPr>
              <a:spcAft>
                <a:spcPts val="600"/>
              </a:spcAft>
            </a:pPr>
            <a:fld id="{9D195BCC-3514-4B1B-9C18-24F3D67EC549}" type="slidenum">
              <a:rPr lang="de-DE" smtClean="0"/>
              <a:pPr>
                <a:spcAft>
                  <a:spcPts val="600"/>
                </a:spcAft>
              </a:pPr>
              <a:t>3</a:t>
            </a:fld>
            <a:endParaRPr lang="de-DE"/>
          </a:p>
        </p:txBody>
      </p:sp>
      <p:pic>
        <p:nvPicPr>
          <p:cNvPr id="4098" name="Picture 2" descr="Bild">
            <a:extLst>
              <a:ext uri="{FF2B5EF4-FFF2-40B4-BE49-F238E27FC236}">
                <a16:creationId xmlns:a16="http://schemas.microsoft.com/office/drawing/2014/main" id="{FEBC134F-AD77-E54C-9E4E-BEF328EB7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1849"/>
            <a:ext cx="5567326" cy="466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88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D0AC0-D450-C674-7925-5CCDE2C9F4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Kosten, die im Studium anfallen (können)</a:t>
            </a:r>
          </a:p>
        </p:txBody>
      </p:sp>
    </p:spTree>
    <p:extLst>
      <p:ext uri="{BB962C8B-B14F-4D97-AF65-F5344CB8AC3E}">
        <p14:creationId xmlns:p14="http://schemas.microsoft.com/office/powerpoint/2010/main" val="123270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3C5FD-DB7D-2C2F-F929-F54A51C3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Kosten kommen auf mich zu?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906670-8341-800E-8AAA-D2382810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38C702-B58B-4B38-7618-598CDC385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4B07B5-3327-D2D3-D3B1-4DC1378CA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Miete</a:t>
            </a:r>
          </a:p>
          <a:p>
            <a:r>
              <a:rPr lang="de-DE" dirty="0"/>
              <a:t>Verpflegung </a:t>
            </a:r>
          </a:p>
          <a:p>
            <a:r>
              <a:rPr lang="de-DE" dirty="0"/>
              <a:t>Internet-, Handyvertrag </a:t>
            </a:r>
          </a:p>
          <a:p>
            <a:r>
              <a:rPr lang="de-DE" dirty="0"/>
              <a:t>Abos </a:t>
            </a:r>
          </a:p>
          <a:p>
            <a:r>
              <a:rPr lang="de-DE" dirty="0"/>
              <a:t>Fahrtkosten</a:t>
            </a:r>
          </a:p>
          <a:p>
            <a:r>
              <a:rPr lang="de-DE" dirty="0"/>
              <a:t>Urlaub</a:t>
            </a:r>
          </a:p>
          <a:p>
            <a:r>
              <a:rPr lang="de-DE" dirty="0"/>
              <a:t>Lernmaterial </a:t>
            </a:r>
          </a:p>
          <a:p>
            <a:r>
              <a:rPr lang="de-DE" dirty="0"/>
              <a:t>Sozialleben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493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2EF2D-D855-DA4F-92DA-C8F27775C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Wege der Studienfinanzierung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F470D8-5ECC-8941-B63B-CF749A26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12BE84-A087-F644-987A-A92E98E598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BAföG</a:t>
            </a:r>
          </a:p>
          <a:p>
            <a:r>
              <a:rPr lang="de-DE" dirty="0"/>
              <a:t>Studentische Aushilfe / Werkstudenten-Stelle </a:t>
            </a:r>
          </a:p>
          <a:p>
            <a:r>
              <a:rPr lang="de-DE" dirty="0"/>
              <a:t>Stipendien </a:t>
            </a:r>
          </a:p>
          <a:p>
            <a:r>
              <a:rPr lang="de-DE" dirty="0"/>
              <a:t>Studienkredit oder -darlehen </a:t>
            </a:r>
          </a:p>
        </p:txBody>
      </p:sp>
    </p:spTree>
    <p:extLst>
      <p:ext uri="{BB962C8B-B14F-4D97-AF65-F5344CB8AC3E}">
        <p14:creationId xmlns:p14="http://schemas.microsoft.com/office/powerpoint/2010/main" val="39148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C90C3-9EA2-114B-9B55-C647F5B3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94" y="330910"/>
            <a:ext cx="6826772" cy="452322"/>
          </a:xfrm>
        </p:spPr>
        <p:txBody>
          <a:bodyPr anchor="b">
            <a:normAutofit/>
          </a:bodyPr>
          <a:lstStyle/>
          <a:p>
            <a:r>
              <a:rPr lang="de-DE" dirty="0"/>
              <a:t>BAföG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1276B9-1BE0-8E43-920E-F091E55D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96" y="4975579"/>
            <a:ext cx="337406" cy="14868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D195BCC-3514-4B1B-9C18-24F3D67EC549}" type="slidenum">
              <a:rPr lang="de-DE" smtClean="0"/>
              <a:pPr>
                <a:spcAft>
                  <a:spcPts val="600"/>
                </a:spcAft>
              </a:pPr>
              <a:t>7</a:t>
            </a:fld>
            <a:endParaRPr lang="de-DE"/>
          </a:p>
        </p:txBody>
      </p:sp>
      <p:pic>
        <p:nvPicPr>
          <p:cNvPr id="5122" name="Picture 2" descr="Studenten-BAföG: Höhe, Bedingungen, FAQ - Studis Online">
            <a:extLst>
              <a:ext uri="{FF2B5EF4-FFF2-40B4-BE49-F238E27FC236}">
                <a16:creationId xmlns:a16="http://schemas.microsoft.com/office/drawing/2014/main" id="{28C9A0DC-CA4E-D448-ADE2-1F4341C0D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5578" y="1331158"/>
            <a:ext cx="4518422" cy="3015019"/>
          </a:xfrm>
          <a:prstGeom prst="rect">
            <a:avLst/>
          </a:prstGeom>
          <a:solidFill>
            <a:srgbClr val="FFFFFF"/>
          </a:solidFill>
          <a:ln/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C3F8B5-6DFE-C046-BFB6-966EFBA17A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550" y="1422399"/>
            <a:ext cx="3754437" cy="3492500"/>
          </a:xfrm>
        </p:spPr>
        <p:txBody>
          <a:bodyPr>
            <a:normAutofit/>
          </a:bodyPr>
          <a:lstStyle/>
          <a:p>
            <a:r>
              <a:rPr lang="de-DE" dirty="0"/>
              <a:t>Staat fördert die erste Ausbildung an berufsbildenden Schulen, Kollegs, Akademien und Hochschulen</a:t>
            </a:r>
          </a:p>
          <a:p>
            <a:pPr lvl="1"/>
            <a:r>
              <a:rPr lang="de-DE" dirty="0"/>
              <a:t>Bachelor und Master</a:t>
            </a:r>
          </a:p>
          <a:p>
            <a:r>
              <a:rPr lang="de-DE" dirty="0"/>
              <a:t>Beantragung beim zuständigen Amt für Ausbildungsförderung </a:t>
            </a:r>
          </a:p>
          <a:p>
            <a:r>
              <a:rPr lang="de-DE" dirty="0"/>
              <a:t>Höchstsatz: 934 €</a:t>
            </a:r>
          </a:p>
          <a:p>
            <a:r>
              <a:rPr lang="de-DE" dirty="0"/>
              <a:t>50% geschenkt! 50% Darlehen </a:t>
            </a:r>
          </a:p>
          <a:p>
            <a:pPr marL="0" indent="0">
              <a:buNone/>
            </a:pP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263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C90C3-9EA2-114B-9B55-C647F5B3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94" y="330910"/>
            <a:ext cx="6826772" cy="452322"/>
          </a:xfrm>
        </p:spPr>
        <p:txBody>
          <a:bodyPr anchor="b">
            <a:normAutofit/>
          </a:bodyPr>
          <a:lstStyle/>
          <a:p>
            <a:r>
              <a:rPr lang="de-DE" dirty="0"/>
              <a:t>BAföG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1276B9-1BE0-8E43-920E-F091E55D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96" y="4975579"/>
            <a:ext cx="337406" cy="14868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D195BCC-3514-4B1B-9C18-24F3D67EC549}" type="slidenum">
              <a:rPr lang="de-DE" smtClean="0"/>
              <a:pPr>
                <a:spcAft>
                  <a:spcPts val="600"/>
                </a:spcAft>
              </a:pPr>
              <a:t>8</a:t>
            </a:fld>
            <a:endParaRPr lang="de-DE"/>
          </a:p>
        </p:txBody>
      </p:sp>
      <p:pic>
        <p:nvPicPr>
          <p:cNvPr id="5122" name="Picture 2" descr="Studenten-BAföG: Höhe, Bedingungen, FAQ - Studis Online">
            <a:extLst>
              <a:ext uri="{FF2B5EF4-FFF2-40B4-BE49-F238E27FC236}">
                <a16:creationId xmlns:a16="http://schemas.microsoft.com/office/drawing/2014/main" id="{28C9A0DC-CA4E-D448-ADE2-1F4341C0D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5578" y="1331158"/>
            <a:ext cx="4518422" cy="3015019"/>
          </a:xfrm>
          <a:prstGeom prst="rect">
            <a:avLst/>
          </a:prstGeom>
          <a:solidFill>
            <a:srgbClr val="FFFFFF"/>
          </a:solidFill>
          <a:ln/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C3F8B5-6DFE-C046-BFB6-966EFBA17A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550" y="1422399"/>
            <a:ext cx="3754437" cy="3492500"/>
          </a:xfrm>
        </p:spPr>
        <p:txBody>
          <a:bodyPr>
            <a:normAutofit/>
          </a:bodyPr>
          <a:lstStyle/>
          <a:p>
            <a:r>
              <a:rPr lang="de-DE" dirty="0"/>
              <a:t>Grundbedarf: 452 €</a:t>
            </a:r>
          </a:p>
          <a:p>
            <a:pPr marL="0" indent="0">
              <a:buNone/>
            </a:pPr>
            <a:r>
              <a:rPr lang="de-DE" dirty="0"/>
              <a:t>+ Wohnpauschale bei gemieteter Unterkunft: 360 €* </a:t>
            </a:r>
          </a:p>
          <a:p>
            <a:pPr marL="0" indent="0">
              <a:buNone/>
            </a:pPr>
            <a:r>
              <a:rPr lang="de-DE" dirty="0"/>
              <a:t>= Höchstsatz ohne KV/PV: 812 € 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+ Zuschlag zur KV/PV: 122 €</a:t>
            </a:r>
          </a:p>
          <a:p>
            <a:pPr marL="0" indent="0">
              <a:buNone/>
            </a:pPr>
            <a:r>
              <a:rPr lang="de-DE" dirty="0"/>
              <a:t>= BAföG Höchstsatz: 934 €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050" dirty="0"/>
              <a:t>* Wohnpauschale bei Eltern wohnend: 59€ 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488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42953-EC1F-B844-9247-0CF5AA9B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BAföG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82FB48-32E4-A445-8A3E-FC0B5FEF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9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2E1A8E-0315-6F4B-8561-DB49DA27D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Max. Darlehensschuld: 10.000€ </a:t>
            </a:r>
          </a:p>
          <a:p>
            <a:r>
              <a:rPr lang="de-DE" dirty="0"/>
              <a:t>Rückzahlung: 5 Jahre nach Ende der BAföG-Höchstdauer </a:t>
            </a:r>
          </a:p>
          <a:p>
            <a:pPr lvl="1"/>
            <a:r>
              <a:rPr lang="de-DE" dirty="0"/>
              <a:t>Ratenzahlung (390 € / pro Quartal)</a:t>
            </a:r>
          </a:p>
          <a:p>
            <a:pPr lvl="1"/>
            <a:r>
              <a:rPr lang="de-DE" dirty="0"/>
              <a:t>Einmalzahlung (inkl. Erlass) </a:t>
            </a:r>
          </a:p>
          <a:p>
            <a:pPr marL="266700" lvl="1" indent="0">
              <a:buNone/>
            </a:pPr>
            <a:endParaRPr lang="de-DE" b="1" dirty="0"/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49ED73E-DDC9-804C-BBBA-07F4493BF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0"/>
            <a:ext cx="5024921" cy="51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HU_PowerPoint_Vorlage">
  <a:themeElements>
    <a:clrScheme name="HHU">
      <a:dk1>
        <a:sysClr val="windowText" lastClr="000000"/>
      </a:dk1>
      <a:lt1>
        <a:sysClr val="window" lastClr="FFFFFF"/>
      </a:lt1>
      <a:dk2>
        <a:srgbClr val="006AB3"/>
      </a:dk2>
      <a:lt2>
        <a:srgbClr val="CCCCCC"/>
      </a:lt2>
      <a:accent1>
        <a:srgbClr val="003964"/>
      </a:accent1>
      <a:accent2>
        <a:srgbClr val="57BAB1"/>
      </a:accent2>
      <a:accent3>
        <a:srgbClr val="EE7F00"/>
      </a:accent3>
      <a:accent4>
        <a:srgbClr val="BE0A26"/>
      </a:accent4>
      <a:accent5>
        <a:srgbClr val="8CB110"/>
      </a:accent5>
      <a:accent6>
        <a:srgbClr val="B5CBD6"/>
      </a:accent6>
      <a:hlink>
        <a:srgbClr val="AEABAB"/>
      </a:hlink>
      <a:folHlink>
        <a:srgbClr val="D0CECE"/>
      </a:folHlink>
    </a:clrScheme>
    <a:fontScheme name="HH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aster_HHU_191009_NEU.potx" id="{C18E6C2C-E01B-41BB-B9EA-3EAB85604C93}" vid="{F281C1DA-7DA9-478C-8E22-53CA79ADD4C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</Words>
  <Application>Microsoft Macintosh PowerPoint</Application>
  <PresentationFormat>Benutzerdefiniert</PresentationFormat>
  <Paragraphs>163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Arial</vt:lpstr>
      <vt:lpstr>Wingdings 2</vt:lpstr>
      <vt:lpstr>HHU_PowerPoint_Vorlage</vt:lpstr>
      <vt:lpstr>Studienfinanzierung</vt:lpstr>
      <vt:lpstr>Ablauf des Tutoriums  </vt:lpstr>
      <vt:lpstr>Relevanz des Themas </vt:lpstr>
      <vt:lpstr>   Kosten, die im Studium anfallen (können)</vt:lpstr>
      <vt:lpstr>Welche Kosten kommen auf mich zu?</vt:lpstr>
      <vt:lpstr>Wege der Studienfinanzierung </vt:lpstr>
      <vt:lpstr>BAföG </vt:lpstr>
      <vt:lpstr>BAföG </vt:lpstr>
      <vt:lpstr>BAföG</vt:lpstr>
      <vt:lpstr>Studentische Aushilfe </vt:lpstr>
      <vt:lpstr>Stipendien…</vt:lpstr>
      <vt:lpstr>Leistungen der 13 Begabtenförderungswerke</vt:lpstr>
      <vt:lpstr>Beispiel: Die Studienstiftung</vt:lpstr>
      <vt:lpstr>Ideelles Bildungsprogramm</vt:lpstr>
      <vt:lpstr>Bewerbungfsverfahren</vt:lpstr>
      <vt:lpstr>Bewerbungsverfahren</vt:lpstr>
      <vt:lpstr>Ratgeber </vt:lpstr>
      <vt:lpstr>Weitere Stipendien</vt:lpstr>
      <vt:lpstr>Das Deutschlandstipendium an der HHU </vt:lpstr>
      <vt:lpstr>Studienkredit | KFW </vt:lpstr>
      <vt:lpstr>Studienkredit | KFW </vt:lpstr>
      <vt:lpstr> Vielen Dank für Eure Aufmerksamkeit!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Studienfinanzierung</dc:title>
  <dc:creator>Serkan Özdemir</dc:creator>
  <cp:lastModifiedBy>Serkan Oezdemir</cp:lastModifiedBy>
  <cp:revision>10</cp:revision>
  <dcterms:created xsi:type="dcterms:W3CDTF">2020-10-08T17:24:57Z</dcterms:created>
  <dcterms:modified xsi:type="dcterms:W3CDTF">2022-11-07T20:44:25Z</dcterms:modified>
</cp:coreProperties>
</file>