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8"/>
  </p:notesMasterIdLst>
  <p:sldIdLst>
    <p:sldId id="260" r:id="rId2"/>
    <p:sldId id="2533" r:id="rId3"/>
    <p:sldId id="2534" r:id="rId4"/>
    <p:sldId id="2535" r:id="rId5"/>
    <p:sldId id="2537" r:id="rId6"/>
    <p:sldId id="2536" r:id="rId7"/>
    <p:sldId id="2538" r:id="rId8"/>
    <p:sldId id="2539" r:id="rId9"/>
    <p:sldId id="2540" r:id="rId10"/>
    <p:sldId id="2541" r:id="rId11"/>
    <p:sldId id="2542" r:id="rId12"/>
    <p:sldId id="2543" r:id="rId13"/>
    <p:sldId id="2544" r:id="rId14"/>
    <p:sldId id="2546" r:id="rId15"/>
    <p:sldId id="2545" r:id="rId16"/>
    <p:sldId id="2547" r:id="rId17"/>
    <p:sldId id="2548" r:id="rId18"/>
    <p:sldId id="2549" r:id="rId19"/>
    <p:sldId id="2550" r:id="rId20"/>
    <p:sldId id="2555" r:id="rId21"/>
    <p:sldId id="2551" r:id="rId22"/>
    <p:sldId id="2552" r:id="rId23"/>
    <p:sldId id="2553" r:id="rId24"/>
    <p:sldId id="2568" r:id="rId25"/>
    <p:sldId id="2569" r:id="rId26"/>
    <p:sldId id="2558" r:id="rId27"/>
    <p:sldId id="2554" r:id="rId28"/>
    <p:sldId id="2570" r:id="rId29"/>
    <p:sldId id="2571" r:id="rId30"/>
    <p:sldId id="2561" r:id="rId31"/>
    <p:sldId id="2562" r:id="rId32"/>
    <p:sldId id="2563" r:id="rId33"/>
    <p:sldId id="2564" r:id="rId34"/>
    <p:sldId id="2566" r:id="rId35"/>
    <p:sldId id="2565" r:id="rId36"/>
    <p:sldId id="2567" r:id="rId37"/>
  </p:sldIdLst>
  <p:sldSz cx="9144000" cy="514985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5F908CF-9645-7C4E-91E6-75171BF8FF3D}">
          <p14:sldIdLst>
            <p14:sldId id="260"/>
            <p14:sldId id="2533"/>
            <p14:sldId id="2534"/>
            <p14:sldId id="2535"/>
            <p14:sldId id="2537"/>
            <p14:sldId id="2536"/>
            <p14:sldId id="2538"/>
            <p14:sldId id="2539"/>
            <p14:sldId id="2540"/>
            <p14:sldId id="2541"/>
            <p14:sldId id="2542"/>
            <p14:sldId id="2543"/>
            <p14:sldId id="2544"/>
            <p14:sldId id="2546"/>
            <p14:sldId id="2545"/>
            <p14:sldId id="2547"/>
            <p14:sldId id="2548"/>
            <p14:sldId id="2549"/>
            <p14:sldId id="2550"/>
            <p14:sldId id="2555"/>
            <p14:sldId id="2551"/>
            <p14:sldId id="2552"/>
            <p14:sldId id="2553"/>
            <p14:sldId id="2568"/>
            <p14:sldId id="2569"/>
            <p14:sldId id="2558"/>
            <p14:sldId id="2554"/>
            <p14:sldId id="2570"/>
            <p14:sldId id="2571"/>
            <p14:sldId id="2561"/>
            <p14:sldId id="2562"/>
            <p14:sldId id="2563"/>
            <p14:sldId id="2564"/>
            <p14:sldId id="2566"/>
            <p14:sldId id="2565"/>
            <p14:sldId id="25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>
      <p:cViewPr varScale="1">
        <p:scale>
          <a:sx n="120" d="100"/>
          <a:sy n="120" d="100"/>
        </p:scale>
        <p:origin x="200" y="536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2279" y="467544"/>
            <a:ext cx="6490831" cy="36553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279" y="4400550"/>
            <a:ext cx="6490831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5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0744" y="1088384"/>
            <a:ext cx="3942556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0" y="1088384"/>
            <a:ext cx="415845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3" name="Textplatzhalter 13">
            <a:extLst>
              <a:ext uri="{FF2B5EF4-FFF2-40B4-BE49-F238E27FC236}">
                <a16:creationId xmlns:a16="http://schemas.microsoft.com/office/drawing/2014/main" id="{96B4D647-30FB-FF49-9AF0-997F89BFAD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0208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494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088384"/>
            <a:ext cx="3754437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25578" y="1088384"/>
            <a:ext cx="3996929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C91C6619-4CF7-49A7-802B-6AF7FF4914DA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455B36EC-528F-4E97-93BF-21959E6FD9B9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1D309B1-63F8-4AB2-8EB2-1CAEF4C839A6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36242A3-7F74-4857-8FF1-ADD22CCD327C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373027A2-4C51-4E71-A123-42FB987BF2B4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A909C168-98E6-4FA2-8D75-923A389A4E9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A3716B3-558A-427F-BA0B-829497FC888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F8470D77-D85D-4975-9A60-9CE2E8808B2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CF37C2F-5134-4162-BE90-58DA31D2F78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0B310A5-C7B4-461B-A746-BE06FBD16D5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41295C12-5E33-43EE-8872-7957A8D8536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0" name="Grafik 9">
              <a:extLst>
                <a:ext uri="{FF2B5EF4-FFF2-40B4-BE49-F238E27FC236}">
                  <a16:creationId xmlns:a16="http://schemas.microsoft.com/office/drawing/2014/main" id="{3A5FF387-F0B6-477E-998D-234DECE1DB1B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518397-1522-4A04-B6ED-00F9007F357A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0063F5E-0004-4BCF-97BF-1F768B2194CF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A6F300E-3CC4-4B75-80D8-A919F613F4A3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2" name="Grafik 9">
              <a:extLst>
                <a:ext uri="{FF2B5EF4-FFF2-40B4-BE49-F238E27FC236}">
                  <a16:creationId xmlns:a16="http://schemas.microsoft.com/office/drawing/2014/main" id="{04AC514E-52CF-4856-ADD0-332C339C4D48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46461AE-92FF-428D-A949-FB0BA0C40486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965C189-A801-452A-859F-28368D6503E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B42D9CC-533D-471D-AE03-C7814754949F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CA820B0-ACB2-443B-BBD2-E5DA3D05A48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58C57C2-4634-4F2D-AAFF-837FFB064E0F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0" name="Grafik 9">
              <a:extLst>
                <a:ext uri="{FF2B5EF4-FFF2-40B4-BE49-F238E27FC236}">
                  <a16:creationId xmlns:a16="http://schemas.microsoft.com/office/drawing/2014/main" id="{FD7A4790-53F8-44AD-B4D7-867D12B3CFB1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60B4408-9AA2-45E3-BA56-27796B0DA924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4F7D52C-F51B-4EFD-812F-B2EE83A760E2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EC28B88-2DCA-403B-A59C-F6B806C02DBB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8EA9E0D8-953E-4386-A47D-85043DF818F8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sp>
        <p:nvSpPr>
          <p:cNvPr id="42" name="Textplatzhalter 9">
            <a:extLst>
              <a:ext uri="{FF2B5EF4-FFF2-40B4-BE49-F238E27FC236}">
                <a16:creationId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2239" y="1088384"/>
            <a:ext cx="4000268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076F09CB-2CC2-4309-BDB1-67804947A214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AE4D5FB2-1354-4A1C-9AC6-94BA47AFA65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FE59B463-359E-41D0-BD04-1F9F20933BC7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0FB2DBB2-6B23-44DE-BAFF-BA7815BDA3A9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0F2E9D98-4AD9-4DB8-99C6-0DF7955D45B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D351D8E0-4F29-4BBF-9D49-14AAEB93E919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CB72BFE-8B60-40AD-87F8-487863D43F75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52E0BA5A-CC65-4BB8-81BB-4CB15A4D8CF1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59051EF-44DD-407B-AE1C-A76EDF0E837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0514696-52F1-48B2-96C8-A3E4798980D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E0DDF57D-AA32-45B9-BDC9-86A24A39DB9E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1" name="Grafik 9">
              <a:extLst>
                <a:ext uri="{FF2B5EF4-FFF2-40B4-BE49-F238E27FC236}">
                  <a16:creationId xmlns:a16="http://schemas.microsoft.com/office/drawing/2014/main" id="{E7679A7C-9589-4CF8-9F8D-7E3A97D84278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C32EB792-112B-4098-B905-0403E3AB3D3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364557F-298E-4BF1-8A6D-06EF159C2726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C8A17D1-D5DE-42B7-8090-E7E649D8A805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3" name="Grafik 9">
              <a:extLst>
                <a:ext uri="{FF2B5EF4-FFF2-40B4-BE49-F238E27FC236}">
                  <a16:creationId xmlns:a16="http://schemas.microsoft.com/office/drawing/2014/main" id="{36D757E1-23B8-4B97-B880-F711EC0DB08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1960764-ED10-4D2C-88D0-696068264BC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E6C9C067-792C-4C17-A5B3-D48C1665DD24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60872F2-485E-4F8B-8FCC-FC63006E79D3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E07D7C9-0535-4673-8091-4F17D0B62650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B0B4093-9FAE-4FEC-9671-D0091528BD5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1" name="Grafik 9">
              <a:extLst>
                <a:ext uri="{FF2B5EF4-FFF2-40B4-BE49-F238E27FC236}">
                  <a16:creationId xmlns:a16="http://schemas.microsoft.com/office/drawing/2014/main" id="{D5D00B8F-439D-4A9C-AC31-D90D9CFAFF16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0B59116-9AC3-488B-B418-57F05127DD42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ED6E8E7E-1035-4870-8608-70848BB2B703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A256F68-56C7-4D5B-BCCD-3A6858B05732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4EEEE710-875E-4346-9F6D-CFFB3EF72B3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3" userDrawn="1">
          <p15:clr>
            <a:srgbClr val="FBAE40"/>
          </p15:clr>
        </p15:guide>
        <p15:guide id="2" pos="28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4667E34A-CC7E-4835-9AC5-FE237F81C03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626385F0-EFB3-4177-8D2F-2F990709108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6808F36E-77C0-40F5-86F8-7030FC5D0DFD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46CD7CF4-F97B-47E8-A3F8-5B427518485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5C9615FD-3950-4AAF-91D1-B7E0D1523EB1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6D61BCB8-A392-44BE-9B58-0C8894F2C6E3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5651F35B-CB90-42B4-A471-984346A049EA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8CE6B607-72CF-4173-94CC-C59F836899D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00087AB-383E-4624-A927-873B03065E80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2AA03D7-3F03-4C4F-A0C9-836B56272C8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08EC93F-835E-4D0F-A675-2F99EC043AA5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2CEF44ED-A72E-4351-9881-F8B58E7CA517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8C57ED4-5249-44F6-A846-8A50E1B0A8A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A3174859-C1AB-4E2C-AD75-5F35D1D33C1A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C5BCA75-4F93-46B4-878A-E68AC698764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BCECBBC6-DE4D-4DC8-8D21-F5528013426A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CE4B876-F0A5-4F73-BBFF-C3F17D7B5C7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5E2AB3D-28C9-4DA2-9CAC-58EAE4EB09DB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DA3BF75-3E56-4B78-B7D6-F84532C639D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3376168-99F8-4715-AF4C-8EE786D54481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C324BE3-07EF-4C6E-9A11-992391FDED69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2E5DE4CB-903E-4460-9F03-DE6427A3C0A8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4D50118-5ACB-41E0-AC63-9E2D51DEF863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08ECA6-CD33-45EB-90A7-60C724D72EE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E5B9455-EFA6-4E2C-ADFA-01DEA81D9373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6E39BDF-EF42-4AB6-B762-15EEF4205FD7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28A21B8F-6E69-4E11-AFD3-54EC4D2DD560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088384"/>
            <a:ext cx="8101013" cy="324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 userDrawn="1"/>
        </p:nvCxnSpPr>
        <p:spPr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407792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6AB3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1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4101A-7093-934D-B5BF-EDC01C1C4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83" y="2604668"/>
            <a:ext cx="2830329" cy="505123"/>
          </a:xfrm>
        </p:spPr>
        <p:txBody>
          <a:bodyPr anchor="b">
            <a:normAutofit/>
          </a:bodyPr>
          <a:lstStyle/>
          <a:p>
            <a:r>
              <a:rPr lang="de-DE" dirty="0"/>
              <a:t>Stundenplan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7E4876-2D77-6140-A464-962182395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82" y="3356608"/>
            <a:ext cx="2830329" cy="286566"/>
          </a:xfrm>
        </p:spPr>
        <p:txBody>
          <a:bodyPr>
            <a:normAutofit/>
          </a:bodyPr>
          <a:lstStyle/>
          <a:p>
            <a:r>
              <a:rPr lang="de-DE" sz="1800" dirty="0"/>
              <a:t>Studiengang </a:t>
            </a:r>
            <a:r>
              <a:rPr lang="de-DE" sz="1800" dirty="0" err="1"/>
              <a:t>M.Sc</a:t>
            </a:r>
            <a:r>
              <a:rPr lang="de-DE" sz="1800" dirty="0"/>
              <a:t>. BWL </a:t>
            </a:r>
          </a:p>
        </p:txBody>
      </p:sp>
      <p:pic>
        <p:nvPicPr>
          <p:cNvPr id="8" name="Inhaltsplatzhalter 7" descr="Ein Bild, das Himmel, draußen, Gebäude, Brücke enthält.&#10;&#10;Automatisch generierte Beschreibung">
            <a:extLst>
              <a:ext uri="{FF2B5EF4-FFF2-40B4-BE49-F238E27FC236}">
                <a16:creationId xmlns:a16="http://schemas.microsoft.com/office/drawing/2014/main" id="{02AD587A-4300-1F4F-97E8-91CE9ED8779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288463" y="1206773"/>
            <a:ext cx="5855537" cy="3300915"/>
          </a:xfr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E777FC5-8304-194F-89FD-2958B2AA6A88}"/>
              </a:ext>
            </a:extLst>
          </p:cNvPr>
          <p:cNvSpPr txBox="1">
            <a:spLocks/>
          </p:cNvSpPr>
          <p:nvPr/>
        </p:nvSpPr>
        <p:spPr>
          <a:xfrm>
            <a:off x="4164003" y="642162"/>
            <a:ext cx="4104456" cy="505123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316985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2.2 Wahlpflichtmodule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Wahlpflichtmodule im Umfang von 80 ECTS | davon mindestens 48 ECTS BWL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060BE9-7382-F545-9CD8-6A5EDB9882D2}"/>
              </a:ext>
            </a:extLst>
          </p:cNvPr>
          <p:cNvSpPr txBox="1"/>
          <p:nvPr/>
        </p:nvSpPr>
        <p:spPr>
          <a:xfrm>
            <a:off x="627944" y="1542022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MWXX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2C4429-4CC3-CB45-B89A-F746BFB93873}"/>
              </a:ext>
            </a:extLst>
          </p:cNvPr>
          <p:cNvSpPr txBox="1"/>
          <p:nvPr/>
        </p:nvSpPr>
        <p:spPr>
          <a:xfrm>
            <a:off x="1757025" y="1542022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 BWL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30F4AD-E3A6-1C45-B797-BD602B791C00}"/>
              </a:ext>
            </a:extLst>
          </p:cNvPr>
          <p:cNvSpPr txBox="1"/>
          <p:nvPr/>
        </p:nvSpPr>
        <p:spPr>
          <a:xfrm>
            <a:off x="6617564" y="1542022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8 ECTS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632AC4D-CA37-8849-A803-4B03B5A74967}"/>
              </a:ext>
            </a:extLst>
          </p:cNvPr>
          <p:cNvSpPr txBox="1">
            <a:spLocks/>
          </p:cNvSpPr>
          <p:nvPr/>
        </p:nvSpPr>
        <p:spPr>
          <a:xfrm>
            <a:off x="732265" y="2502917"/>
            <a:ext cx="6677388" cy="2315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7200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Es sind Wahlpflichtmodule im Umfang von 80 ECTS zu belegen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Davon betriebswirtschaftliche Module im Umfang von mindestens 48 ECTS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Verbleibende 32 ECTS dürfen frei gewählt werden aus den Modulen BWL, VWL oder Sonstige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Wahlpflichtmodule haben einen Umfang von 8 oder 16 ECTS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Einsemestrige oder Zweitsemestrige Module (englisch oder deutsch)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Bei einigen Modulen: gesonderte Bewerbung nötig aufgrund begrenzter Plätze</a:t>
            </a:r>
            <a:r>
              <a:rPr lang="de-DE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br>
              <a:rPr lang="de-DE" sz="12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de-DE" sz="1200" dirty="0">
                <a:solidFill>
                  <a:schemeClr val="tx2"/>
                </a:solidFill>
                <a:sym typeface="Wingdings" pitchFamily="2" charset="2"/>
              </a:rPr>
              <a:t>(z.B. Marktpsychologie)</a:t>
            </a:r>
            <a:endParaRPr lang="de-DE" sz="1200" dirty="0">
              <a:solidFill>
                <a:schemeClr val="tx2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AFE4589-BA0C-E846-80B0-53F6165D0786}"/>
              </a:ext>
            </a:extLst>
          </p:cNvPr>
          <p:cNvGrpSpPr/>
          <p:nvPr/>
        </p:nvGrpSpPr>
        <p:grpSpPr>
          <a:xfrm>
            <a:off x="533235" y="3463774"/>
            <a:ext cx="414791" cy="393338"/>
            <a:chOff x="3534280" y="3928050"/>
            <a:chExt cx="533663" cy="5060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0A2CAC-949B-384E-AC8E-5416781C8B03}"/>
                </a:ext>
              </a:extLst>
            </p:cNvPr>
            <p:cNvSpPr/>
            <p:nvPr/>
          </p:nvSpPr>
          <p:spPr>
            <a:xfrm>
              <a:off x="3534280" y="3928050"/>
              <a:ext cx="533663" cy="506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Informationen mit einfarbiger Füllung">
              <a:extLst>
                <a:ext uri="{FF2B5EF4-FFF2-40B4-BE49-F238E27FC236}">
                  <a16:creationId xmlns:a16="http://schemas.microsoft.com/office/drawing/2014/main" id="{926AD8EB-8F43-B748-BD80-8500BDD76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130" y="3977099"/>
              <a:ext cx="407963" cy="407963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8F668E29-F5C5-5841-9444-A3B9762B5EA2}"/>
              </a:ext>
            </a:extLst>
          </p:cNvPr>
          <p:cNvSpPr txBox="1"/>
          <p:nvPr/>
        </p:nvSpPr>
        <p:spPr>
          <a:xfrm>
            <a:off x="627944" y="1945063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MWXX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057ED1-E150-004F-8436-019F8FDE30C4}"/>
              </a:ext>
            </a:extLst>
          </p:cNvPr>
          <p:cNvSpPr txBox="1"/>
          <p:nvPr/>
        </p:nvSpPr>
        <p:spPr>
          <a:xfrm>
            <a:off x="1757025" y="1945063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 BWL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08536A1-63F3-5943-95B3-875C20C25444}"/>
              </a:ext>
            </a:extLst>
          </p:cNvPr>
          <p:cNvSpPr txBox="1"/>
          <p:nvPr/>
        </p:nvSpPr>
        <p:spPr>
          <a:xfrm>
            <a:off x="6617564" y="1945063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16 ECTS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C168F18-F758-DC43-B2BF-F01F4825BE59}"/>
              </a:ext>
            </a:extLst>
          </p:cNvPr>
          <p:cNvGrpSpPr/>
          <p:nvPr/>
        </p:nvGrpSpPr>
        <p:grpSpPr>
          <a:xfrm>
            <a:off x="7608683" y="2502917"/>
            <a:ext cx="1270266" cy="403041"/>
            <a:chOff x="7766230" y="2373404"/>
            <a:chExt cx="1270266" cy="403041"/>
          </a:xfrm>
        </p:grpSpPr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7D717753-A42B-ED4A-918B-805159F15DB2}"/>
                </a:ext>
              </a:extLst>
            </p:cNvPr>
            <p:cNvSpPr/>
            <p:nvPr/>
          </p:nvSpPr>
          <p:spPr>
            <a:xfrm>
              <a:off x="7766230" y="2373404"/>
              <a:ext cx="1270266" cy="40304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tIns="0" rIns="0" bIns="0" rtlCol="0" anchor="ctr"/>
            <a:lstStyle/>
            <a:p>
              <a:pPr algn="ctr"/>
              <a:r>
                <a:rPr lang="de-DE" sz="1100" dirty="0"/>
                <a:t>48 ECTS BWL-Module</a:t>
              </a:r>
            </a:p>
          </p:txBody>
        </p:sp>
        <p:pic>
          <p:nvPicPr>
            <p:cNvPr id="19" name="Grafik 18" descr="Warnung mit einfarbiger Füllung">
              <a:extLst>
                <a:ext uri="{FF2B5EF4-FFF2-40B4-BE49-F238E27FC236}">
                  <a16:creationId xmlns:a16="http://schemas.microsoft.com/office/drawing/2014/main" id="{8E7FAF80-32AC-F64D-B35F-C01E150B8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66230" y="2373404"/>
              <a:ext cx="396125" cy="396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24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2.3 Wahlpflichtmodule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5" y="1036686"/>
            <a:ext cx="6826772" cy="125020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Auswahl an Wahlpflichtmodulen: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/>
              <a:t>47 BWL - Wahlpflichtmodule </a:t>
            </a:r>
            <a:endParaRPr lang="de-DE" sz="1400" dirty="0">
              <a:sym typeface="Wingdings" pitchFamily="2" charset="2"/>
            </a:endParaRPr>
          </a:p>
          <a:p>
            <a:pPr indent="355600">
              <a:spcBef>
                <a:spcPts val="0"/>
              </a:spcBef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31 VWL - Wahlpflichtmodule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5 Sonstige - Wahlpflichtmodule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2D07C3-5B34-324F-8B18-059A295E2242}"/>
              </a:ext>
            </a:extLst>
          </p:cNvPr>
          <p:cNvSpPr txBox="1"/>
          <p:nvPr/>
        </p:nvSpPr>
        <p:spPr>
          <a:xfrm>
            <a:off x="628650" y="2413620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BWL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E4A73F9-562E-9340-B2FE-590B8F6BC162}"/>
              </a:ext>
            </a:extLst>
          </p:cNvPr>
          <p:cNvSpPr txBox="1"/>
          <p:nvPr/>
        </p:nvSpPr>
        <p:spPr>
          <a:xfrm>
            <a:off x="5508103" y="2413619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8 CTS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482E4C1-2298-7840-8992-0D39177B5FF5}"/>
              </a:ext>
            </a:extLst>
          </p:cNvPr>
          <p:cNvSpPr txBox="1">
            <a:spLocks/>
          </p:cNvSpPr>
          <p:nvPr/>
        </p:nvSpPr>
        <p:spPr>
          <a:xfrm>
            <a:off x="660184" y="2926722"/>
            <a:ext cx="4752528" cy="1184582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MW18 </a:t>
            </a:r>
            <a:r>
              <a:rPr lang="de-DE" sz="1100" dirty="0" err="1">
                <a:sym typeface="Wingdings" pitchFamily="2" charset="2"/>
              </a:rPr>
              <a:t>Organizational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Behavior</a:t>
            </a:r>
            <a:r>
              <a:rPr lang="de-DE" sz="1100" dirty="0">
                <a:sym typeface="Wingdings" pitchFamily="2" charset="2"/>
              </a:rPr>
              <a:t>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MW19</a:t>
            </a:r>
            <a:r>
              <a:rPr lang="de-DE" sz="1100" dirty="0">
                <a:sym typeface="Wingdings" pitchFamily="2" charset="2"/>
              </a:rPr>
              <a:t> Personalwirtschaftliches Praxisseminar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MW36</a:t>
            </a:r>
            <a:r>
              <a:rPr lang="de-DE" sz="1100" dirty="0">
                <a:sym typeface="Wingdings" pitchFamily="2" charset="2"/>
              </a:rPr>
              <a:t> Marketing Management und Digitale Transformation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MW37</a:t>
            </a:r>
            <a:r>
              <a:rPr lang="de-DE" sz="1100" dirty="0">
                <a:sym typeface="Wingdings" pitchFamily="2" charset="2"/>
              </a:rPr>
              <a:t> </a:t>
            </a:r>
            <a:r>
              <a:rPr lang="de-DE" sz="1100" dirty="0" err="1">
                <a:sym typeface="Wingdings" pitchFamily="2" charset="2"/>
              </a:rPr>
              <a:t>Advanced</a:t>
            </a:r>
            <a:r>
              <a:rPr lang="de-DE" sz="1100" dirty="0">
                <a:sym typeface="Wingdings" pitchFamily="2" charset="2"/>
              </a:rPr>
              <a:t> Marketing Research </a:t>
            </a:r>
            <a:r>
              <a:rPr lang="de-DE" sz="1100" dirty="0" err="1">
                <a:sym typeface="Wingdings" pitchFamily="2" charset="2"/>
              </a:rPr>
              <a:t>and</a:t>
            </a:r>
            <a:r>
              <a:rPr lang="de-DE" sz="1100" dirty="0">
                <a:sym typeface="Wingdings" pitchFamily="2" charset="2"/>
              </a:rPr>
              <a:t> Management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  </a:t>
            </a:r>
            <a:r>
              <a:rPr lang="de-DE" sz="1100" dirty="0">
                <a:sym typeface="Wingdings" pitchFamily="2" charset="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03460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2.3 Wahlpflichtmodule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2D07C3-5B34-324F-8B18-059A295E2242}"/>
              </a:ext>
            </a:extLst>
          </p:cNvPr>
          <p:cNvSpPr txBox="1"/>
          <p:nvPr/>
        </p:nvSpPr>
        <p:spPr>
          <a:xfrm>
            <a:off x="526594" y="1058173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VWL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DE87C2-2E89-CE4B-B3E4-96A095FEBA6A}"/>
              </a:ext>
            </a:extLst>
          </p:cNvPr>
          <p:cNvSpPr txBox="1"/>
          <p:nvPr/>
        </p:nvSpPr>
        <p:spPr>
          <a:xfrm>
            <a:off x="5406336" y="2112331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8 ECTS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E4A73F9-562E-9340-B2FE-590B8F6BC162}"/>
              </a:ext>
            </a:extLst>
          </p:cNvPr>
          <p:cNvSpPr txBox="1"/>
          <p:nvPr/>
        </p:nvSpPr>
        <p:spPr>
          <a:xfrm>
            <a:off x="5406047" y="1058172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16 ECTS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F24BC8C9-C932-A743-8515-F2D288E34CB6}"/>
              </a:ext>
            </a:extLst>
          </p:cNvPr>
          <p:cNvSpPr txBox="1">
            <a:spLocks/>
          </p:cNvSpPr>
          <p:nvPr/>
        </p:nvSpPr>
        <p:spPr>
          <a:xfrm>
            <a:off x="526594" y="1359102"/>
            <a:ext cx="4752528" cy="679119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MW08 </a:t>
            </a:r>
            <a:r>
              <a:rPr lang="de-DE" sz="1100" dirty="0">
                <a:sym typeface="Wingdings" pitchFamily="2" charset="2"/>
              </a:rPr>
              <a:t>Internationale Finanzmärkte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MW14</a:t>
            </a:r>
            <a:r>
              <a:rPr lang="de-DE" sz="1100" dirty="0">
                <a:sym typeface="Wingdings" pitchFamily="2" charset="2"/>
              </a:rPr>
              <a:t> Monetäre Ökonomik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</a:t>
            </a:r>
            <a:r>
              <a:rPr lang="de-DE" sz="1100" dirty="0">
                <a:sym typeface="Wingdings" pitchFamily="2" charset="2"/>
              </a:rPr>
              <a:t> …..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de-DE" sz="1100" dirty="0">
              <a:sym typeface="Wingdings" pitchFamily="2" charset="2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FD2A97-0A7D-7D42-996E-983D19EE131F}"/>
              </a:ext>
            </a:extLst>
          </p:cNvPr>
          <p:cNvSpPr txBox="1"/>
          <p:nvPr/>
        </p:nvSpPr>
        <p:spPr>
          <a:xfrm>
            <a:off x="526884" y="2113654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VWL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482E4C1-2298-7840-8992-0D39177B5FF5}"/>
              </a:ext>
            </a:extLst>
          </p:cNvPr>
          <p:cNvSpPr txBox="1">
            <a:spLocks/>
          </p:cNvSpPr>
          <p:nvPr/>
        </p:nvSpPr>
        <p:spPr>
          <a:xfrm>
            <a:off x="526884" y="2434940"/>
            <a:ext cx="4752528" cy="73419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MW60 </a:t>
            </a:r>
            <a:r>
              <a:rPr lang="de-DE" sz="1100" dirty="0">
                <a:sym typeface="Wingdings" pitchFamily="2" charset="2"/>
              </a:rPr>
              <a:t>Netzwerk- und Informationsgüterökonomik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MW61</a:t>
            </a:r>
            <a:r>
              <a:rPr lang="de-DE" sz="1100" dirty="0">
                <a:sym typeface="Wingdings" pitchFamily="2" charset="2"/>
              </a:rPr>
              <a:t> Regulierungsökonomik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  </a:t>
            </a:r>
            <a:r>
              <a:rPr lang="de-DE" sz="1100" dirty="0">
                <a:sym typeface="Wingdings" pitchFamily="2" charset="2"/>
              </a:rPr>
              <a:t>……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E103940-B0B2-A148-88E9-014BF9E44EB9}"/>
              </a:ext>
            </a:extLst>
          </p:cNvPr>
          <p:cNvSpPr txBox="1"/>
          <p:nvPr/>
        </p:nvSpPr>
        <p:spPr>
          <a:xfrm>
            <a:off x="5407824" y="4242046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8 ECTS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DC2179B-5D81-904B-B535-77619366B81F}"/>
              </a:ext>
            </a:extLst>
          </p:cNvPr>
          <p:cNvSpPr txBox="1"/>
          <p:nvPr/>
        </p:nvSpPr>
        <p:spPr>
          <a:xfrm>
            <a:off x="526594" y="3198602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Sonstige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79920BF0-FE43-AD46-BAD2-935E7CD325A5}"/>
              </a:ext>
            </a:extLst>
          </p:cNvPr>
          <p:cNvSpPr txBox="1">
            <a:spLocks/>
          </p:cNvSpPr>
          <p:nvPr/>
        </p:nvSpPr>
        <p:spPr>
          <a:xfrm>
            <a:off x="526594" y="3519888"/>
            <a:ext cx="4752528" cy="722819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MW11 </a:t>
            </a:r>
            <a:r>
              <a:rPr lang="de-DE" sz="1100" dirty="0">
                <a:sym typeface="Wingdings" pitchFamily="2" charset="2"/>
              </a:rPr>
              <a:t>Wirtschaftspsychologie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MW12</a:t>
            </a:r>
            <a:r>
              <a:rPr lang="de-DE" sz="1100" dirty="0">
                <a:sym typeface="Wingdings" pitchFamily="2" charset="2"/>
              </a:rPr>
              <a:t> Kunst- und Kulturmanagement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….       </a:t>
            </a:r>
            <a:r>
              <a:rPr lang="de-DE" sz="1100" dirty="0">
                <a:sym typeface="Wingdings" pitchFamily="2" charset="2"/>
              </a:rPr>
              <a:t>…..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9D87687-4BEC-FF4C-9ABF-1290897113E2}"/>
              </a:ext>
            </a:extLst>
          </p:cNvPr>
          <p:cNvSpPr txBox="1"/>
          <p:nvPr/>
        </p:nvSpPr>
        <p:spPr>
          <a:xfrm>
            <a:off x="5406046" y="3198602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16 ECTS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6028A86-0927-114B-961E-D7B293CF9C1C}"/>
              </a:ext>
            </a:extLst>
          </p:cNvPr>
          <p:cNvSpPr txBox="1"/>
          <p:nvPr/>
        </p:nvSpPr>
        <p:spPr>
          <a:xfrm>
            <a:off x="526594" y="4242046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Wahlpflichtmodule </a:t>
            </a:r>
            <a:r>
              <a:rPr lang="de-DE" b="1" dirty="0">
                <a:solidFill>
                  <a:schemeClr val="tx2"/>
                </a:solidFill>
              </a:rPr>
              <a:t>Sonstige 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B5B92B70-4343-5240-8575-EA6BFA59EF28}"/>
              </a:ext>
            </a:extLst>
          </p:cNvPr>
          <p:cNvSpPr txBox="1">
            <a:spLocks/>
          </p:cNvSpPr>
          <p:nvPr/>
        </p:nvSpPr>
        <p:spPr>
          <a:xfrm>
            <a:off x="526594" y="4569411"/>
            <a:ext cx="4752528" cy="24953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100" dirty="0">
                <a:solidFill>
                  <a:schemeClr val="tx2"/>
                </a:solidFill>
                <a:sym typeface="Wingdings" pitchFamily="2" charset="2"/>
              </a:rPr>
              <a:t>MW92 </a:t>
            </a:r>
            <a:r>
              <a:rPr lang="de-DE" sz="1100" dirty="0">
                <a:sym typeface="Wingdings" pitchFamily="2" charset="2"/>
              </a:rPr>
              <a:t>Marktpsychologie </a:t>
            </a:r>
          </a:p>
        </p:txBody>
      </p:sp>
    </p:spTree>
    <p:extLst>
      <p:ext uri="{BB962C8B-B14F-4D97-AF65-F5344CB8AC3E}">
        <p14:creationId xmlns:p14="http://schemas.microsoft.com/office/powerpoint/2010/main" val="321920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2.3 Wahlpflichtmodule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5" y="1036686"/>
            <a:ext cx="6826772" cy="96217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200" dirty="0">
                <a:solidFill>
                  <a:schemeClr val="tx2"/>
                </a:solidFill>
              </a:rPr>
              <a:t>Weiterführende Informationen zu den einzelnen Wahlpflichtmodulen: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200" dirty="0"/>
              <a:t>Prüfungsordnung (Liste aller Module)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200" dirty="0">
                <a:sym typeface="Wingdings" pitchFamily="2" charset="2"/>
              </a:rPr>
              <a:t>Modulhandbücher </a:t>
            </a:r>
          </a:p>
        </p:txBody>
      </p:sp>
      <p:pic>
        <p:nvPicPr>
          <p:cNvPr id="7" name="Grafik 6" descr="Ein Bild, das Text, drinnen, Screenshot enthält.&#10;&#10;Automatisch generierte Beschreibung">
            <a:extLst>
              <a:ext uri="{FF2B5EF4-FFF2-40B4-BE49-F238E27FC236}">
                <a16:creationId xmlns:a16="http://schemas.microsoft.com/office/drawing/2014/main" id="{04EA163F-A5A4-304C-AE38-2A706EF9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92" y="2155500"/>
            <a:ext cx="3414510" cy="1800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4E90F5D-31FB-2749-9D07-97F0D10A7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970210"/>
            <a:ext cx="3389006" cy="28487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91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 dirty="0"/>
              <a:t>Schwerpunktbildung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4"/>
            <a:ext cx="7129703" cy="3782255"/>
          </a:xfrm>
        </p:spPr>
        <p:txBody>
          <a:bodyPr/>
          <a:lstStyle/>
          <a:p>
            <a:pPr marL="7938" indent="304800">
              <a:spcAft>
                <a:spcPts val="600"/>
              </a:spcAft>
              <a:tabLst>
                <a:tab pos="303213" algn="l"/>
                <a:tab pos="661988" algn="l"/>
              </a:tabLst>
            </a:pPr>
            <a:r>
              <a:rPr lang="de-DE" sz="1400" dirty="0">
                <a:solidFill>
                  <a:schemeClr val="tx2"/>
                </a:solidFill>
              </a:rPr>
              <a:t>Kriterien für Schwerpunktausweis: </a:t>
            </a:r>
            <a:endParaRPr lang="de-DE" sz="1400" dirty="0">
              <a:solidFill>
                <a:schemeClr val="tx2"/>
              </a:solidFill>
              <a:sym typeface="Wingdings" pitchFamily="2" charset="2"/>
            </a:endParaRP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/>
              <a:t>Auf schriftlichen Antrag können bis zu zwei Schwerpunkte ausgewiesen werden</a:t>
            </a:r>
            <a:endParaRPr lang="de-DE" sz="1400" dirty="0">
              <a:sym typeface="Wingdings" pitchFamily="2" charset="2"/>
            </a:endParaRPr>
          </a:p>
          <a:p>
            <a:pPr indent="358775">
              <a:spcBef>
                <a:spcPts val="0"/>
              </a:spcBef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Wahlpflichtmodule (einschließlich freiwilliger Zusatzmodule) im Umfang von min. 	</a:t>
            </a:r>
            <a:r>
              <a:rPr lang="de-DE" sz="1400" i="1" u="sng" dirty="0">
                <a:sym typeface="Wingdings" pitchFamily="2" charset="2"/>
              </a:rPr>
              <a:t>32 ECTS pro Schwerpunkt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Antrag ist spätestens vier Wochen nach Anmeldung der Abschlussarbeit zu stellen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Ein Modul kann jeweils nur für einen Schwerpunkt verwendet werden</a:t>
            </a:r>
          </a:p>
          <a:p>
            <a:pPr indent="355600">
              <a:spcAft>
                <a:spcPts val="12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Masterarbeit soll bei Schwerpunktbildung in einem der Schwerpunkte erfolgen</a:t>
            </a:r>
          </a:p>
          <a:p>
            <a:pPr marL="44450" indent="268288">
              <a:spcAft>
                <a:spcPts val="600"/>
              </a:spcAft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 </a:t>
            </a:r>
            <a:r>
              <a:rPr lang="de-DE" sz="1400" dirty="0">
                <a:solidFill>
                  <a:schemeClr val="tx2"/>
                </a:solidFill>
                <a:sym typeface="Wingdings" pitchFamily="2" charset="2"/>
              </a:rPr>
              <a:t>Schwerpunkte:</a:t>
            </a:r>
          </a:p>
          <a:p>
            <a:pPr lvl="0" indent="355600">
              <a:buClr>
                <a:srgbClr val="B5CBD6"/>
              </a:buClr>
              <a:tabLst>
                <a:tab pos="661988" algn="l"/>
              </a:tabLst>
            </a:pPr>
            <a:r>
              <a:rPr lang="de-DE" sz="1400" dirty="0">
                <a:solidFill>
                  <a:prstClr val="black"/>
                </a:solidFill>
                <a:sym typeface="Wingdings" pitchFamily="2" charset="2"/>
              </a:rPr>
              <a:t>Betriebswirtschaftliche Schwerpunkte </a:t>
            </a:r>
          </a:p>
          <a:p>
            <a:pPr lvl="0" indent="355600">
              <a:buClr>
                <a:srgbClr val="B5CBD6"/>
              </a:buClr>
              <a:tabLst>
                <a:tab pos="661988" algn="l"/>
              </a:tabLst>
            </a:pPr>
            <a:r>
              <a:rPr lang="de-DE" sz="1400" dirty="0">
                <a:solidFill>
                  <a:prstClr val="black"/>
                </a:solidFill>
                <a:sym typeface="Wingdings" pitchFamily="2" charset="2"/>
              </a:rPr>
              <a:t>Volkswirtschaftliche Schwerpunkte</a:t>
            </a:r>
          </a:p>
          <a:p>
            <a:pPr lvl="0" indent="355600">
              <a:spcAft>
                <a:spcPts val="1200"/>
              </a:spcAft>
              <a:buClr>
                <a:srgbClr val="B5CBD6"/>
              </a:buClr>
              <a:tabLst>
                <a:tab pos="661988" algn="l"/>
              </a:tabLst>
            </a:pPr>
            <a:r>
              <a:rPr lang="de-DE" sz="1400" dirty="0">
                <a:solidFill>
                  <a:prstClr val="black"/>
                </a:solidFill>
                <a:sym typeface="Wingdings" pitchFamily="2" charset="2"/>
              </a:rPr>
              <a:t>Sonstige Schwerpunkte </a:t>
            </a:r>
          </a:p>
          <a:p>
            <a:pPr marL="44450" indent="0">
              <a:spcAft>
                <a:spcPts val="600"/>
              </a:spcAft>
              <a:buNone/>
              <a:tabLst>
                <a:tab pos="661988" algn="l"/>
              </a:tabLst>
            </a:pPr>
            <a:endParaRPr lang="de-DE" sz="1400" dirty="0">
              <a:solidFill>
                <a:schemeClr val="tx2"/>
              </a:solidFill>
              <a:sym typeface="Wingdings" pitchFamily="2" charset="2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23B562E-96DC-4D42-A38D-38ECBF8929BF}"/>
              </a:ext>
            </a:extLst>
          </p:cNvPr>
          <p:cNvGrpSpPr/>
          <p:nvPr/>
        </p:nvGrpSpPr>
        <p:grpSpPr>
          <a:xfrm>
            <a:off x="8028384" y="1854845"/>
            <a:ext cx="792088" cy="792088"/>
            <a:chOff x="8016337" y="2909755"/>
            <a:chExt cx="792088" cy="79208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1E676E8-D00C-F04A-9F5A-F23E972481C0}"/>
                </a:ext>
              </a:extLst>
            </p:cNvPr>
            <p:cNvSpPr/>
            <p:nvPr/>
          </p:nvSpPr>
          <p:spPr>
            <a:xfrm>
              <a:off x="8016337" y="2909755"/>
              <a:ext cx="792088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Gabelung in der Straße mit einfarbiger Füllung">
              <a:extLst>
                <a:ext uri="{FF2B5EF4-FFF2-40B4-BE49-F238E27FC236}">
                  <a16:creationId xmlns:a16="http://schemas.microsoft.com/office/drawing/2014/main" id="{1B39FADA-2024-AC4D-AC0F-535636D94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11076" y="3004494"/>
              <a:ext cx="602610" cy="602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4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>
            <a:extLst>
              <a:ext uri="{FF2B5EF4-FFF2-40B4-BE49-F238E27FC236}">
                <a16:creationId xmlns:a16="http://schemas.microsoft.com/office/drawing/2014/main" id="{B6A77879-EB31-8F40-BAB8-49C4FD4C2555}"/>
              </a:ext>
            </a:extLst>
          </p:cNvPr>
          <p:cNvSpPr txBox="1"/>
          <p:nvPr/>
        </p:nvSpPr>
        <p:spPr>
          <a:xfrm>
            <a:off x="516906" y="1754644"/>
            <a:ext cx="7344000" cy="31565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Schwerpunktbildung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Schwerpunkte in BWL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8B8A2FD-7CD6-9A4C-A079-3BB1644C9A89}"/>
              </a:ext>
            </a:extLst>
          </p:cNvPr>
          <p:cNvGrpSpPr/>
          <p:nvPr/>
        </p:nvGrpSpPr>
        <p:grpSpPr>
          <a:xfrm>
            <a:off x="620726" y="1886826"/>
            <a:ext cx="7136360" cy="2892221"/>
            <a:chOff x="533261" y="1875792"/>
            <a:chExt cx="7136360" cy="2892221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A904C66-A399-F94C-BA83-C517FEA8389A}"/>
                </a:ext>
              </a:extLst>
            </p:cNvPr>
            <p:cNvSpPr txBox="1"/>
            <p:nvPr/>
          </p:nvSpPr>
          <p:spPr>
            <a:xfrm>
              <a:off x="533261" y="1875792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Unternehmensführung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A273883-69A5-604E-8308-7BBED71DBA16}"/>
                </a:ext>
              </a:extLst>
            </p:cNvPr>
            <p:cNvSpPr txBox="1"/>
            <p:nvPr/>
          </p:nvSpPr>
          <p:spPr>
            <a:xfrm>
              <a:off x="2362630" y="1875792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Audit (§ 13b WPO)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0EFB0F7-07B5-BE42-8870-B4039C4CA869}"/>
                </a:ext>
              </a:extLst>
            </p:cNvPr>
            <p:cNvSpPr txBox="1"/>
            <p:nvPr/>
          </p:nvSpPr>
          <p:spPr>
            <a:xfrm>
              <a:off x="533261" y="2889903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Betriebswirtschaftliche</a:t>
              </a:r>
            </a:p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Steuerlehre 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D733CAE6-FC8E-7240-838B-AC349137690D}"/>
                </a:ext>
              </a:extLst>
            </p:cNvPr>
            <p:cNvSpPr txBox="1"/>
            <p:nvPr/>
          </p:nvSpPr>
          <p:spPr>
            <a:xfrm>
              <a:off x="2362630" y="2889903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Business, Environment &amp;</a:t>
              </a:r>
            </a:p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Society 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40008C2-3D2F-1B46-8228-31C26BC32E63}"/>
                </a:ext>
              </a:extLst>
            </p:cNvPr>
            <p:cNvSpPr txBox="1"/>
            <p:nvPr/>
          </p:nvSpPr>
          <p:spPr>
            <a:xfrm>
              <a:off x="4193502" y="1875792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Controlling 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BFC9EE8-706F-7744-BCFA-145165406BEE}"/>
                </a:ext>
              </a:extLst>
            </p:cNvPr>
            <p:cNvSpPr txBox="1"/>
            <p:nvPr/>
          </p:nvSpPr>
          <p:spPr>
            <a:xfrm>
              <a:off x="4193502" y="2889903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Digital Transformation, </a:t>
              </a:r>
              <a:r>
                <a:rPr lang="de-DE" sz="1200" dirty="0" err="1">
                  <a:solidFill>
                    <a:schemeClr val="bg1"/>
                  </a:solidFill>
                </a:rPr>
                <a:t>Governance</a:t>
              </a:r>
              <a:r>
                <a:rPr lang="de-DE" sz="1200" dirty="0">
                  <a:solidFill>
                    <a:schemeClr val="bg1"/>
                  </a:solidFill>
                </a:rPr>
                <a:t> &amp; Society 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CA78370-8F54-2D45-8C43-971A6AA46902}"/>
                </a:ext>
              </a:extLst>
            </p:cNvPr>
            <p:cNvSpPr txBox="1"/>
            <p:nvPr/>
          </p:nvSpPr>
          <p:spPr>
            <a:xfrm>
              <a:off x="533261" y="3904013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Entrepreneurship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722131B-03B4-CA41-BE28-3D3F5908601D}"/>
                </a:ext>
              </a:extLst>
            </p:cNvPr>
            <p:cNvSpPr txBox="1"/>
            <p:nvPr/>
          </p:nvSpPr>
          <p:spPr>
            <a:xfrm>
              <a:off x="2362630" y="3904013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 err="1">
                  <a:solidFill>
                    <a:schemeClr val="bg1"/>
                  </a:solidFill>
                </a:rPr>
                <a:t>Finance</a:t>
              </a:r>
              <a:r>
                <a:rPr lang="de-DE" sz="12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77E67BD-9F09-FB42-B3A6-C66710193709}"/>
                </a:ext>
              </a:extLst>
            </p:cNvPr>
            <p:cNvSpPr txBox="1"/>
            <p:nvPr/>
          </p:nvSpPr>
          <p:spPr>
            <a:xfrm>
              <a:off x="4193502" y="3904013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Financial Accounting 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074C485-2844-6540-BBA8-C4AC373B1747}"/>
                </a:ext>
              </a:extLst>
            </p:cNvPr>
            <p:cNvSpPr txBox="1"/>
            <p:nvPr/>
          </p:nvSpPr>
          <p:spPr>
            <a:xfrm>
              <a:off x="6013621" y="1875792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Human Resources Management 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0D6A7F5E-6588-C04E-9D2B-B994AAA63434}"/>
                </a:ext>
              </a:extLst>
            </p:cNvPr>
            <p:cNvSpPr txBox="1"/>
            <p:nvPr/>
          </p:nvSpPr>
          <p:spPr>
            <a:xfrm>
              <a:off x="6013621" y="2889903"/>
              <a:ext cx="1656000" cy="8640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Marketing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0D3B981C-2B52-F74B-9253-FFFC3534BD3D}"/>
              </a:ext>
            </a:extLst>
          </p:cNvPr>
          <p:cNvSpPr txBox="1"/>
          <p:nvPr/>
        </p:nvSpPr>
        <p:spPr>
          <a:xfrm>
            <a:off x="516906" y="1372865"/>
            <a:ext cx="7344000" cy="386112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</a:rPr>
              <a:t>Betriebswirtschaftliche Schwerpunkte</a:t>
            </a:r>
          </a:p>
        </p:txBody>
      </p:sp>
    </p:spTree>
    <p:extLst>
      <p:ext uri="{BB962C8B-B14F-4D97-AF65-F5344CB8AC3E}">
        <p14:creationId xmlns:p14="http://schemas.microsoft.com/office/powerpoint/2010/main" val="75841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Schwerpunktbildung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Schwerpunkte in VWL &amp; Sonstige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0B382BF-7DD1-444F-9540-4B63E3BD962A}"/>
              </a:ext>
            </a:extLst>
          </p:cNvPr>
          <p:cNvGrpSpPr/>
          <p:nvPr/>
        </p:nvGrpSpPr>
        <p:grpSpPr>
          <a:xfrm>
            <a:off x="1403648" y="1566813"/>
            <a:ext cx="4929485" cy="1451267"/>
            <a:chOff x="526594" y="1483196"/>
            <a:chExt cx="4929485" cy="1451267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A904C66-A399-F94C-BA83-C517FEA8389A}"/>
                </a:ext>
              </a:extLst>
            </p:cNvPr>
            <p:cNvSpPr txBox="1"/>
            <p:nvPr/>
          </p:nvSpPr>
          <p:spPr>
            <a:xfrm>
              <a:off x="531273" y="1917003"/>
              <a:ext cx="2396247" cy="10174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Finanzmärkte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A273883-69A5-604E-8308-7BBED71DBA16}"/>
                </a:ext>
              </a:extLst>
            </p:cNvPr>
            <p:cNvSpPr txBox="1"/>
            <p:nvPr/>
          </p:nvSpPr>
          <p:spPr>
            <a:xfrm>
              <a:off x="3059832" y="1917003"/>
              <a:ext cx="2396247" cy="10174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>
                  <a:solidFill>
                    <a:schemeClr val="bg1"/>
                  </a:solidFill>
                </a:rPr>
                <a:t>Wettbewerb und Regulierung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E1E62F4-C535-4C4D-9232-0FA8200E81DE}"/>
                </a:ext>
              </a:extLst>
            </p:cNvPr>
            <p:cNvSpPr txBox="1"/>
            <p:nvPr/>
          </p:nvSpPr>
          <p:spPr>
            <a:xfrm>
              <a:off x="526594" y="1483196"/>
              <a:ext cx="4929485" cy="38611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Volkswirtschaftliche Schwerpunkte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E2D71E4-53A1-124B-8CFA-85C18C9E1845}"/>
              </a:ext>
            </a:extLst>
          </p:cNvPr>
          <p:cNvGrpSpPr/>
          <p:nvPr/>
        </p:nvGrpSpPr>
        <p:grpSpPr>
          <a:xfrm>
            <a:off x="1403647" y="3160917"/>
            <a:ext cx="4929485" cy="1451769"/>
            <a:chOff x="526594" y="1483196"/>
            <a:chExt cx="4929485" cy="1451769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F272CD6C-669B-5A42-9B5C-65DB6915F568}"/>
                </a:ext>
              </a:extLst>
            </p:cNvPr>
            <p:cNvSpPr txBox="1"/>
            <p:nvPr/>
          </p:nvSpPr>
          <p:spPr>
            <a:xfrm>
              <a:off x="526594" y="1917505"/>
              <a:ext cx="4929485" cy="10174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dirty="0" err="1">
                  <a:solidFill>
                    <a:schemeClr val="bg1"/>
                  </a:solidFill>
                </a:rPr>
                <a:t>Econometrics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69C0D72B-E871-8840-98AE-069B465B3DF5}"/>
                </a:ext>
              </a:extLst>
            </p:cNvPr>
            <p:cNvSpPr txBox="1"/>
            <p:nvPr/>
          </p:nvSpPr>
          <p:spPr>
            <a:xfrm>
              <a:off x="526594" y="1483196"/>
              <a:ext cx="4929485" cy="38611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200" b="1" dirty="0">
                  <a:solidFill>
                    <a:schemeClr val="accent1"/>
                  </a:solidFill>
                </a:rPr>
                <a:t>Sonstige Schwerpunkte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82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 dirty="0"/>
              <a:t>Studienverlaufsplan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F5E545A7-302D-6643-BB43-8120C0DAF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77695"/>
              </p:ext>
            </p:extLst>
          </p:nvPr>
        </p:nvGraphicFramePr>
        <p:xfrm>
          <a:off x="622558" y="1382923"/>
          <a:ext cx="662400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776719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31539471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0513773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99369123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1765142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914193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903676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7048867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1. Semester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2.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3. Semester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4. Semester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94871"/>
                  </a:ext>
                </a:extLst>
              </a:tr>
              <a:tr h="16927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Pflichtmodule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Wahlpflichtmodule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(24 CP)</a:t>
                      </a:r>
                    </a:p>
                  </a:txBody>
                  <a:tcPr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Wahlpflichtmodule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(24 CP)</a:t>
                      </a:r>
                    </a:p>
                  </a:txBody>
                  <a:tcPr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Wahlpflichtmodul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(8 CP)</a:t>
                      </a:r>
                    </a:p>
                  </a:txBody>
                  <a:tcPr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1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MS00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6 CP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MWX10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19532"/>
                  </a:ext>
                </a:extLst>
              </a:tr>
              <a:tr h="27723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Wahlpflichtmodule </a:t>
                      </a:r>
                      <a:br>
                        <a:rPr lang="de-DE" sz="1200" dirty="0">
                          <a:solidFill>
                            <a:schemeClr val="bg1"/>
                          </a:solidFill>
                        </a:rPr>
                      </a:br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(24 LP)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Masterthesis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MWX1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  <a:endParaRPr lang="de-DE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MT00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22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5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  <a:endParaRPr lang="de-DE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Projektarbeit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Masterthesis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4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MWX3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CP</a:t>
                      </a:r>
                      <a:endParaRPr lang="de-DE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MQ07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6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MT00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CP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6076"/>
                  </a:ext>
                </a:extLst>
              </a:tr>
              <a:tr h="20316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b="0" dirty="0"/>
                        <a:t>30 CP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30 CP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9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30 CP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30 CP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70765"/>
                  </a:ext>
                </a:extLst>
              </a:tr>
            </a:tbl>
          </a:graphicData>
        </a:graphic>
      </p:graphicFrame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2996F1E-88BE-DE47-B9C0-CCEE7F60576D}"/>
              </a:ext>
            </a:extLst>
          </p:cNvPr>
          <p:cNvGrpSpPr/>
          <p:nvPr/>
        </p:nvGrpSpPr>
        <p:grpSpPr>
          <a:xfrm>
            <a:off x="7748010" y="2358901"/>
            <a:ext cx="981661" cy="938564"/>
            <a:chOff x="7694795" y="2862957"/>
            <a:chExt cx="981661" cy="9385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5EE7AF-969D-4046-89FB-445F2327A582}"/>
                </a:ext>
              </a:extLst>
            </p:cNvPr>
            <p:cNvSpPr/>
            <p:nvPr/>
          </p:nvSpPr>
          <p:spPr>
            <a:xfrm>
              <a:off x="7694795" y="2862957"/>
              <a:ext cx="981661" cy="93856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 descr="Tageskalender mit einfarbiger Füllung">
              <a:extLst>
                <a:ext uri="{FF2B5EF4-FFF2-40B4-BE49-F238E27FC236}">
                  <a16:creationId xmlns:a16="http://schemas.microsoft.com/office/drawing/2014/main" id="{819D88B4-2629-974D-AAE2-B3B449EF9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29580" y="2976194"/>
              <a:ext cx="712091" cy="712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62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BWL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A8AB00C6-9383-3B49-B4C4-5D28A707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</p:spTree>
    <p:extLst>
      <p:ext uri="{BB962C8B-B14F-4D97-AF65-F5344CB8AC3E}">
        <p14:creationId xmlns:p14="http://schemas.microsoft.com/office/powerpoint/2010/main" val="1620880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742E226-5500-3448-9E6E-1A2884800D5C}"/>
              </a:ext>
            </a:extLst>
          </p:cNvPr>
          <p:cNvGrpSpPr/>
          <p:nvPr/>
        </p:nvGrpSpPr>
        <p:grpSpPr>
          <a:xfrm>
            <a:off x="2553905" y="1084547"/>
            <a:ext cx="3024336" cy="738207"/>
            <a:chOff x="2627784" y="1071582"/>
            <a:chExt cx="3024336" cy="738207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E6EA143-16AF-1646-ACEA-4333A9809DFC}"/>
                </a:ext>
              </a:extLst>
            </p:cNvPr>
            <p:cNvSpPr/>
            <p:nvPr/>
          </p:nvSpPr>
          <p:spPr>
            <a:xfrm>
              <a:off x="2627784" y="1071582"/>
              <a:ext cx="3024336" cy="4523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/>
                <a:t>HIS-LSF</a:t>
              </a:r>
              <a:r>
                <a:rPr lang="de-DE" b="1" dirty="0"/>
                <a:t> 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CF86BC0-288E-A540-BEB2-051C08A33197}"/>
                </a:ext>
              </a:extLst>
            </p:cNvPr>
            <p:cNvSpPr/>
            <p:nvPr/>
          </p:nvSpPr>
          <p:spPr>
            <a:xfrm>
              <a:off x="2627784" y="1523904"/>
              <a:ext cx="3024336" cy="2858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>
                  <a:solidFill>
                    <a:schemeClr val="tx2"/>
                  </a:solidFill>
                </a:rPr>
                <a:t>https://lsf.hhu.de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58724095-F0FA-594F-AC05-0F81F17E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02246"/>
            <a:ext cx="5612882" cy="291669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55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BWL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40" name="Fußzeilenplatzhalter 2">
            <a:extLst>
              <a:ext uri="{FF2B5EF4-FFF2-40B4-BE49-F238E27FC236}">
                <a16:creationId xmlns:a16="http://schemas.microsoft.com/office/drawing/2014/main" id="{21C9FF6E-FD99-E34C-AC28-25C43F45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</p:spTree>
    <p:extLst>
      <p:ext uri="{BB962C8B-B14F-4D97-AF65-F5344CB8AC3E}">
        <p14:creationId xmlns:p14="http://schemas.microsoft.com/office/powerpoint/2010/main" val="363202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 dirty="0"/>
              <a:t>3. Belegen von Veranstaltungen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3D95D6CE-0AB2-1140-93CC-DF49F9CAD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Stundenplan erstellen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77EB944-E8ED-3341-8E31-3B20FC32D463}"/>
              </a:ext>
            </a:extLst>
          </p:cNvPr>
          <p:cNvGrpSpPr/>
          <p:nvPr/>
        </p:nvGrpSpPr>
        <p:grpSpPr>
          <a:xfrm>
            <a:off x="899592" y="1676252"/>
            <a:ext cx="3924416" cy="360000"/>
            <a:chOff x="519778" y="1496251"/>
            <a:chExt cx="3924416" cy="36000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C347827-D7DF-AA45-B08B-9112B227056D}"/>
                </a:ext>
              </a:extLst>
            </p:cNvPr>
            <p:cNvSpPr txBox="1"/>
            <p:nvPr/>
          </p:nvSpPr>
          <p:spPr>
            <a:xfrm>
              <a:off x="699778" y="149625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Veranstaltungsverzeichnis im HIS-LSF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F84B24-4135-9547-9187-3D39BA3C35A9}"/>
                </a:ext>
              </a:extLst>
            </p:cNvPr>
            <p:cNvSpPr/>
            <p:nvPr/>
          </p:nvSpPr>
          <p:spPr>
            <a:xfrm>
              <a:off x="519778" y="149625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1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DB7FB34-6217-674D-8F5A-000DD9A9A7C2}"/>
              </a:ext>
            </a:extLst>
          </p:cNvPr>
          <p:cNvGrpSpPr/>
          <p:nvPr/>
        </p:nvGrpSpPr>
        <p:grpSpPr>
          <a:xfrm>
            <a:off x="908781" y="2135818"/>
            <a:ext cx="3924416" cy="360000"/>
            <a:chOff x="528967" y="1955817"/>
            <a:chExt cx="3924416" cy="36000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88983D7-00E7-394D-8898-1009147E7290}"/>
                </a:ext>
              </a:extLst>
            </p:cNvPr>
            <p:cNvSpPr txBox="1"/>
            <p:nvPr/>
          </p:nvSpPr>
          <p:spPr>
            <a:xfrm>
              <a:off x="708967" y="195581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Studiengang auswählen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6FE4F2-FC45-314A-8548-894A87B356C7}"/>
                </a:ext>
              </a:extLst>
            </p:cNvPr>
            <p:cNvSpPr/>
            <p:nvPr/>
          </p:nvSpPr>
          <p:spPr>
            <a:xfrm>
              <a:off x="528967" y="195581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08D630E-6945-B445-B376-3CC8065EAD9D}"/>
              </a:ext>
            </a:extLst>
          </p:cNvPr>
          <p:cNvGrpSpPr/>
          <p:nvPr/>
        </p:nvGrpSpPr>
        <p:grpSpPr>
          <a:xfrm>
            <a:off x="908781" y="2595384"/>
            <a:ext cx="3924416" cy="360000"/>
            <a:chOff x="528967" y="2415383"/>
            <a:chExt cx="3924416" cy="360000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ABF61492-0FD2-2D45-96B9-9B31FDC685D0}"/>
                </a:ext>
              </a:extLst>
            </p:cNvPr>
            <p:cNvSpPr txBox="1"/>
            <p:nvPr/>
          </p:nvSpPr>
          <p:spPr>
            <a:xfrm>
              <a:off x="708967" y="2415383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Module wählen: Pflicht- oder Wahlpflichtmodule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29FC30-A265-124C-9255-05F00732BA90}"/>
                </a:ext>
              </a:extLst>
            </p:cNvPr>
            <p:cNvSpPr/>
            <p:nvPr/>
          </p:nvSpPr>
          <p:spPr>
            <a:xfrm>
              <a:off x="528967" y="2415383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3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7EA0CD3-E6A0-DE48-AA6C-B53C2E6243F4}"/>
              </a:ext>
            </a:extLst>
          </p:cNvPr>
          <p:cNvGrpSpPr/>
          <p:nvPr/>
        </p:nvGrpSpPr>
        <p:grpSpPr>
          <a:xfrm>
            <a:off x="923587" y="3055916"/>
            <a:ext cx="3924416" cy="360000"/>
            <a:chOff x="543773" y="2875915"/>
            <a:chExt cx="3924416" cy="360000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21E4F87-211A-4F40-B4EC-4C4CB8796900}"/>
                </a:ext>
              </a:extLst>
            </p:cNvPr>
            <p:cNvSpPr txBox="1"/>
            <p:nvPr/>
          </p:nvSpPr>
          <p:spPr>
            <a:xfrm>
              <a:off x="723773" y="2875915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Innerhalb der Module Fächer auswählen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507B95-F108-A74B-8B56-B46328E91086}"/>
                </a:ext>
              </a:extLst>
            </p:cNvPr>
            <p:cNvSpPr/>
            <p:nvPr/>
          </p:nvSpPr>
          <p:spPr>
            <a:xfrm>
              <a:off x="543773" y="2875915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895B17A-356C-0549-9AAF-EFF55DBD77F5}"/>
              </a:ext>
            </a:extLst>
          </p:cNvPr>
          <p:cNvGrpSpPr/>
          <p:nvPr/>
        </p:nvGrpSpPr>
        <p:grpSpPr>
          <a:xfrm>
            <a:off x="917659" y="3515482"/>
            <a:ext cx="3924416" cy="360000"/>
            <a:chOff x="537845" y="3335481"/>
            <a:chExt cx="3924416" cy="360000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F72ADE8-118C-8E43-A4FF-3FF2C78DA4A5}"/>
                </a:ext>
              </a:extLst>
            </p:cNvPr>
            <p:cNvSpPr txBox="1"/>
            <p:nvPr/>
          </p:nvSpPr>
          <p:spPr>
            <a:xfrm>
              <a:off x="717845" y="333548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Vorlesung und Übung belegen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5FB278-F268-F34A-B1DF-627E35AA0C8E}"/>
                </a:ext>
              </a:extLst>
            </p:cNvPr>
            <p:cNvSpPr/>
            <p:nvPr/>
          </p:nvSpPr>
          <p:spPr>
            <a:xfrm>
              <a:off x="537845" y="333548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5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E885359-6C7A-644C-AEAE-47D984B85C67}"/>
              </a:ext>
            </a:extLst>
          </p:cNvPr>
          <p:cNvGrpSpPr/>
          <p:nvPr/>
        </p:nvGrpSpPr>
        <p:grpSpPr>
          <a:xfrm>
            <a:off x="917659" y="3975048"/>
            <a:ext cx="3924416" cy="360000"/>
            <a:chOff x="537845" y="3795047"/>
            <a:chExt cx="3924416" cy="36000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0DC5FA8-D209-2240-84A9-6B6A4A7D6540}"/>
                </a:ext>
              </a:extLst>
            </p:cNvPr>
            <p:cNvSpPr txBox="1"/>
            <p:nvPr/>
          </p:nvSpPr>
          <p:spPr>
            <a:xfrm>
              <a:off x="717845" y="379504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Online-Stundenplan überprüfen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D0BD1A-B86E-0C4B-BD80-2A39C8987235}"/>
                </a:ext>
              </a:extLst>
            </p:cNvPr>
            <p:cNvSpPr/>
            <p:nvPr/>
          </p:nvSpPr>
          <p:spPr>
            <a:xfrm>
              <a:off x="537845" y="379504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6</a:t>
              </a:r>
            </a:p>
          </p:txBody>
        </p:sp>
      </p:grpSp>
      <p:sp>
        <p:nvSpPr>
          <p:cNvPr id="28" name="Rechteck 27">
            <a:extLst>
              <a:ext uri="{FF2B5EF4-FFF2-40B4-BE49-F238E27FC236}">
                <a16:creationId xmlns:a16="http://schemas.microsoft.com/office/drawing/2014/main" id="{498442F4-CC5F-614F-B32C-7634722B06BD}"/>
              </a:ext>
            </a:extLst>
          </p:cNvPr>
          <p:cNvSpPr/>
          <p:nvPr/>
        </p:nvSpPr>
        <p:spPr>
          <a:xfrm>
            <a:off x="7353366" y="1256258"/>
            <a:ext cx="1413214" cy="2932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HIS-LSF </a:t>
            </a:r>
          </a:p>
        </p:txBody>
      </p:sp>
    </p:spTree>
    <p:extLst>
      <p:ext uri="{BB962C8B-B14F-4D97-AF65-F5344CB8AC3E}">
        <p14:creationId xmlns:p14="http://schemas.microsoft.com/office/powerpoint/2010/main" val="1158991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212E4-8ECD-6C4D-BE89-E7542CA9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926852"/>
            <a:ext cx="7634028" cy="266429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E9F58F4-E54B-ED45-8C1F-E57D69B5CC1C}"/>
              </a:ext>
            </a:extLst>
          </p:cNvPr>
          <p:cNvSpPr/>
          <p:nvPr/>
        </p:nvSpPr>
        <p:spPr>
          <a:xfrm>
            <a:off x="600433" y="2214885"/>
            <a:ext cx="1063030" cy="1440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D384751-1024-384A-9765-2CCC8B8C60E1}"/>
              </a:ext>
            </a:extLst>
          </p:cNvPr>
          <p:cNvGrpSpPr/>
          <p:nvPr/>
        </p:nvGrpSpPr>
        <p:grpSpPr>
          <a:xfrm>
            <a:off x="2483768" y="1175042"/>
            <a:ext cx="3924416" cy="360000"/>
            <a:chOff x="519778" y="1496251"/>
            <a:chExt cx="3924416" cy="36000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3D269A84-F51B-E943-A081-23184F4EECBA}"/>
                </a:ext>
              </a:extLst>
            </p:cNvPr>
            <p:cNvSpPr txBox="1"/>
            <p:nvPr/>
          </p:nvSpPr>
          <p:spPr>
            <a:xfrm>
              <a:off x="699778" y="149625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Veranstaltungsverzeichnis im HIS-LSF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B366F4-30A1-3B40-9D69-CD71D8F2A439}"/>
                </a:ext>
              </a:extLst>
            </p:cNvPr>
            <p:cNvSpPr/>
            <p:nvPr/>
          </p:nvSpPr>
          <p:spPr>
            <a:xfrm>
              <a:off x="519778" y="149625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89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878679D-3B6A-428C-00BF-E9984E194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10829"/>
            <a:ext cx="7772400" cy="28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6DD638-DA07-FA4C-8AF8-9A4D19E60644}"/>
              </a:ext>
            </a:extLst>
          </p:cNvPr>
          <p:cNvGrpSpPr/>
          <p:nvPr/>
        </p:nvGrpSpPr>
        <p:grpSpPr>
          <a:xfrm>
            <a:off x="2267744" y="1535685"/>
            <a:ext cx="3924416" cy="360000"/>
            <a:chOff x="528967" y="2415383"/>
            <a:chExt cx="3924416" cy="36000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B33090F-C7CB-BE49-9588-2372F9C0540F}"/>
                </a:ext>
              </a:extLst>
            </p:cNvPr>
            <p:cNvSpPr txBox="1"/>
            <p:nvPr/>
          </p:nvSpPr>
          <p:spPr>
            <a:xfrm>
              <a:off x="708967" y="2415383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Module wählen: Pflicht- oder Wahlpflichtmodule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FD2004-67BD-324E-9562-ED586EB2F95D}"/>
                </a:ext>
              </a:extLst>
            </p:cNvPr>
            <p:cNvSpPr/>
            <p:nvPr/>
          </p:nvSpPr>
          <p:spPr>
            <a:xfrm>
              <a:off x="528967" y="2415383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EB01CCE-2C98-D84E-9EAB-12235F16AF9B}"/>
              </a:ext>
            </a:extLst>
          </p:cNvPr>
          <p:cNvGrpSpPr/>
          <p:nvPr/>
        </p:nvGrpSpPr>
        <p:grpSpPr>
          <a:xfrm>
            <a:off x="2267744" y="1129524"/>
            <a:ext cx="3924416" cy="360000"/>
            <a:chOff x="528967" y="1955817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440B771-C54F-E54D-9FD5-E47C4CDA3BC2}"/>
                </a:ext>
              </a:extLst>
            </p:cNvPr>
            <p:cNvSpPr txBox="1"/>
            <p:nvPr/>
          </p:nvSpPr>
          <p:spPr>
            <a:xfrm>
              <a:off x="708967" y="195581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Studiengang auswählen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F49A9D-BC21-5248-BE8F-98E8CABD8320}"/>
                </a:ext>
              </a:extLst>
            </p:cNvPr>
            <p:cNvSpPr/>
            <p:nvPr/>
          </p:nvSpPr>
          <p:spPr>
            <a:xfrm>
              <a:off x="528967" y="195581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89A8D02F-F87C-6E2E-0ADA-8451933B9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9" y="1972217"/>
            <a:ext cx="7772400" cy="30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04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6DD638-DA07-FA4C-8AF8-9A4D19E60644}"/>
              </a:ext>
            </a:extLst>
          </p:cNvPr>
          <p:cNvGrpSpPr/>
          <p:nvPr/>
        </p:nvGrpSpPr>
        <p:grpSpPr>
          <a:xfrm>
            <a:off x="2267744" y="1535685"/>
            <a:ext cx="3924416" cy="360000"/>
            <a:chOff x="528967" y="2415383"/>
            <a:chExt cx="3924416" cy="36000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B33090F-C7CB-BE49-9588-2372F9C0540F}"/>
                </a:ext>
              </a:extLst>
            </p:cNvPr>
            <p:cNvSpPr txBox="1"/>
            <p:nvPr/>
          </p:nvSpPr>
          <p:spPr>
            <a:xfrm>
              <a:off x="708967" y="2415383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Module wählen: Pflicht- oder Wahlpflichtmodule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FD2004-67BD-324E-9562-ED586EB2F95D}"/>
                </a:ext>
              </a:extLst>
            </p:cNvPr>
            <p:cNvSpPr/>
            <p:nvPr/>
          </p:nvSpPr>
          <p:spPr>
            <a:xfrm>
              <a:off x="528967" y="2415383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EB01CCE-2C98-D84E-9EAB-12235F16AF9B}"/>
              </a:ext>
            </a:extLst>
          </p:cNvPr>
          <p:cNvGrpSpPr/>
          <p:nvPr/>
        </p:nvGrpSpPr>
        <p:grpSpPr>
          <a:xfrm>
            <a:off x="2267744" y="1129524"/>
            <a:ext cx="3924416" cy="360000"/>
            <a:chOff x="528967" y="1955817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440B771-C54F-E54D-9FD5-E47C4CDA3BC2}"/>
                </a:ext>
              </a:extLst>
            </p:cNvPr>
            <p:cNvSpPr txBox="1"/>
            <p:nvPr/>
          </p:nvSpPr>
          <p:spPr>
            <a:xfrm>
              <a:off x="708967" y="195581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Studiengang auswählen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F49A9D-BC21-5248-BE8F-98E8CABD8320}"/>
                </a:ext>
              </a:extLst>
            </p:cNvPr>
            <p:cNvSpPr/>
            <p:nvPr/>
          </p:nvSpPr>
          <p:spPr>
            <a:xfrm>
              <a:off x="528967" y="195581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</p:grp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AB7B75-7FB8-523B-6C8C-527CE83E4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19"/>
          <a:stretch/>
        </p:blipFill>
        <p:spPr>
          <a:xfrm>
            <a:off x="608263" y="2327377"/>
            <a:ext cx="7772400" cy="2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4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6DD638-DA07-FA4C-8AF8-9A4D19E60644}"/>
              </a:ext>
            </a:extLst>
          </p:cNvPr>
          <p:cNvGrpSpPr/>
          <p:nvPr/>
        </p:nvGrpSpPr>
        <p:grpSpPr>
          <a:xfrm>
            <a:off x="2267744" y="1535685"/>
            <a:ext cx="3924416" cy="360000"/>
            <a:chOff x="528967" y="2415383"/>
            <a:chExt cx="3924416" cy="36000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B33090F-C7CB-BE49-9588-2372F9C0540F}"/>
                </a:ext>
              </a:extLst>
            </p:cNvPr>
            <p:cNvSpPr txBox="1"/>
            <p:nvPr/>
          </p:nvSpPr>
          <p:spPr>
            <a:xfrm>
              <a:off x="708967" y="2415383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Module wählen: Pflicht- oder Wahlpflichtmodule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FD2004-67BD-324E-9562-ED586EB2F95D}"/>
                </a:ext>
              </a:extLst>
            </p:cNvPr>
            <p:cNvSpPr/>
            <p:nvPr/>
          </p:nvSpPr>
          <p:spPr>
            <a:xfrm>
              <a:off x="528967" y="2415383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EB01CCE-2C98-D84E-9EAB-12235F16AF9B}"/>
              </a:ext>
            </a:extLst>
          </p:cNvPr>
          <p:cNvGrpSpPr/>
          <p:nvPr/>
        </p:nvGrpSpPr>
        <p:grpSpPr>
          <a:xfrm>
            <a:off x="2267744" y="1129524"/>
            <a:ext cx="3924416" cy="360000"/>
            <a:chOff x="528967" y="1955817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440B771-C54F-E54D-9FD5-E47C4CDA3BC2}"/>
                </a:ext>
              </a:extLst>
            </p:cNvPr>
            <p:cNvSpPr txBox="1"/>
            <p:nvPr/>
          </p:nvSpPr>
          <p:spPr>
            <a:xfrm>
              <a:off x="708967" y="195581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Studiengang auswählen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F49A9D-BC21-5248-BE8F-98E8CABD8320}"/>
                </a:ext>
              </a:extLst>
            </p:cNvPr>
            <p:cNvSpPr/>
            <p:nvPr/>
          </p:nvSpPr>
          <p:spPr>
            <a:xfrm>
              <a:off x="528967" y="195581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</p:grp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C7FBDF-E18D-7CCD-3C7A-5F33160DC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78"/>
          <a:stretch/>
        </p:blipFill>
        <p:spPr>
          <a:xfrm>
            <a:off x="529892" y="2229455"/>
            <a:ext cx="7772400" cy="20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81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3646F24-4F99-C64F-8D69-88EB5F57EF58}"/>
              </a:ext>
            </a:extLst>
          </p:cNvPr>
          <p:cNvGrpSpPr/>
          <p:nvPr/>
        </p:nvGrpSpPr>
        <p:grpSpPr>
          <a:xfrm>
            <a:off x="2195736" y="1175042"/>
            <a:ext cx="3924416" cy="360000"/>
            <a:chOff x="537845" y="3335481"/>
            <a:chExt cx="3924416" cy="360000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322D5A8-9AF3-EA43-A041-B08E48E87528}"/>
                </a:ext>
              </a:extLst>
            </p:cNvPr>
            <p:cNvSpPr txBox="1"/>
            <p:nvPr/>
          </p:nvSpPr>
          <p:spPr>
            <a:xfrm>
              <a:off x="717845" y="3335481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Vorlesung und Übung belegen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E2718C-7FA3-C04A-8953-E69E46D5791E}"/>
                </a:ext>
              </a:extLst>
            </p:cNvPr>
            <p:cNvSpPr/>
            <p:nvPr/>
          </p:nvSpPr>
          <p:spPr>
            <a:xfrm>
              <a:off x="537845" y="3335481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3E6F4831-2320-49F7-F3B6-AEB867FE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2004091"/>
            <a:ext cx="7772400" cy="19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3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A231548-A873-6341-9A41-406C5CF92BD6}"/>
              </a:ext>
            </a:extLst>
          </p:cNvPr>
          <p:cNvGrpSpPr/>
          <p:nvPr/>
        </p:nvGrpSpPr>
        <p:grpSpPr>
          <a:xfrm>
            <a:off x="2123728" y="1175042"/>
            <a:ext cx="3924416" cy="360000"/>
            <a:chOff x="543773" y="2875915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EC2AE1A-8A2D-4843-8819-81B255E30B0A}"/>
                </a:ext>
              </a:extLst>
            </p:cNvPr>
            <p:cNvSpPr txBox="1"/>
            <p:nvPr/>
          </p:nvSpPr>
          <p:spPr>
            <a:xfrm>
              <a:off x="723773" y="2875915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Innerhalb der Module Fächer auswählen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121D31-35CA-2446-BC44-C25055225862}"/>
                </a:ext>
              </a:extLst>
            </p:cNvPr>
            <p:cNvSpPr/>
            <p:nvPr/>
          </p:nvSpPr>
          <p:spPr>
            <a:xfrm>
              <a:off x="543773" y="2875915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5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DF5DA9D2-C420-9F0C-2B0A-B4F0DA210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926852"/>
            <a:ext cx="7772400" cy="19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40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A231548-A873-6341-9A41-406C5CF92BD6}"/>
              </a:ext>
            </a:extLst>
          </p:cNvPr>
          <p:cNvGrpSpPr/>
          <p:nvPr/>
        </p:nvGrpSpPr>
        <p:grpSpPr>
          <a:xfrm>
            <a:off x="2123728" y="1175042"/>
            <a:ext cx="3924416" cy="360000"/>
            <a:chOff x="543773" y="2875915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EC2AE1A-8A2D-4843-8819-81B255E30B0A}"/>
                </a:ext>
              </a:extLst>
            </p:cNvPr>
            <p:cNvSpPr txBox="1"/>
            <p:nvPr/>
          </p:nvSpPr>
          <p:spPr>
            <a:xfrm>
              <a:off x="723773" y="2875915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Innerhalb der Module Fächer auswählen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121D31-35CA-2446-BC44-C25055225862}"/>
                </a:ext>
              </a:extLst>
            </p:cNvPr>
            <p:cNvSpPr/>
            <p:nvPr/>
          </p:nvSpPr>
          <p:spPr>
            <a:xfrm>
              <a:off x="543773" y="2875915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</a:t>
              </a:r>
            </a:p>
          </p:txBody>
        </p:sp>
      </p:grp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43B2D0B-5FE8-0A0A-64DA-DCF696D16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4" y="1926852"/>
            <a:ext cx="7772400" cy="19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9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A231548-A873-6341-9A41-406C5CF92BD6}"/>
              </a:ext>
            </a:extLst>
          </p:cNvPr>
          <p:cNvGrpSpPr/>
          <p:nvPr/>
        </p:nvGrpSpPr>
        <p:grpSpPr>
          <a:xfrm>
            <a:off x="2123728" y="1175042"/>
            <a:ext cx="3924416" cy="360000"/>
            <a:chOff x="543773" y="2875915"/>
            <a:chExt cx="3924416" cy="36000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EC2AE1A-8A2D-4843-8819-81B255E30B0A}"/>
                </a:ext>
              </a:extLst>
            </p:cNvPr>
            <p:cNvSpPr txBox="1"/>
            <p:nvPr/>
          </p:nvSpPr>
          <p:spPr>
            <a:xfrm>
              <a:off x="723773" y="2875915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Dabei Modulbeschreibungen beachten!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121D31-35CA-2446-BC44-C25055225862}"/>
                </a:ext>
              </a:extLst>
            </p:cNvPr>
            <p:cNvSpPr/>
            <p:nvPr/>
          </p:nvSpPr>
          <p:spPr>
            <a:xfrm>
              <a:off x="543773" y="2875915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</a:t>
              </a:r>
            </a:p>
          </p:txBody>
        </p:sp>
      </p:grp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ADEBFD3-9F61-1402-91F1-9FBC7699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684081"/>
            <a:ext cx="5201270" cy="29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2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BWL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221F379B-FA21-E64C-BF89-10E57D50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</p:spTree>
    <p:extLst>
      <p:ext uri="{BB962C8B-B14F-4D97-AF65-F5344CB8AC3E}">
        <p14:creationId xmlns:p14="http://schemas.microsoft.com/office/powerpoint/2010/main" val="4088941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2400"/>
              <a:t>3. Belegen von Veranstaltungen 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Stundenplan Masterstudiengang BWL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E6EA143-16AF-1646-ACEA-4333A9809DFC}"/>
              </a:ext>
            </a:extLst>
          </p:cNvPr>
          <p:cNvSpPr/>
          <p:nvPr/>
        </p:nvSpPr>
        <p:spPr>
          <a:xfrm>
            <a:off x="526594" y="1128881"/>
            <a:ext cx="1413214" cy="452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HIS-LSF </a:t>
            </a:r>
            <a:endParaRPr lang="de-DE" sz="1200" b="1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4DD6C2-13C6-C247-921A-EC99E5E4BC35}"/>
              </a:ext>
            </a:extLst>
          </p:cNvPr>
          <p:cNvGrpSpPr/>
          <p:nvPr/>
        </p:nvGrpSpPr>
        <p:grpSpPr>
          <a:xfrm>
            <a:off x="2231294" y="1175042"/>
            <a:ext cx="3924416" cy="360000"/>
            <a:chOff x="537845" y="3795047"/>
            <a:chExt cx="3924416" cy="36000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D8F8107-E75F-9245-BC63-245B2B6EB20C}"/>
                </a:ext>
              </a:extLst>
            </p:cNvPr>
            <p:cNvSpPr txBox="1"/>
            <p:nvPr/>
          </p:nvSpPr>
          <p:spPr>
            <a:xfrm>
              <a:off x="717845" y="3795047"/>
              <a:ext cx="3744416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100" dirty="0"/>
                <a:t>Online-Stundenplan überprüfen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0ECACD-5E2E-A245-9945-A0C264C0CA4F}"/>
                </a:ext>
              </a:extLst>
            </p:cNvPr>
            <p:cNvSpPr/>
            <p:nvPr/>
          </p:nvSpPr>
          <p:spPr>
            <a:xfrm>
              <a:off x="537845" y="3795047"/>
              <a:ext cx="360000" cy="36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6</a:t>
              </a:r>
            </a:p>
          </p:txBody>
        </p:sp>
      </p:grp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4A4CF41-E034-4648-B4E8-998090D10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" b="9796"/>
          <a:stretch/>
        </p:blipFill>
        <p:spPr>
          <a:xfrm>
            <a:off x="683568" y="1610012"/>
            <a:ext cx="6228635" cy="329059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F5725745-0CBD-0648-85FD-13C5AA16A564}"/>
              </a:ext>
            </a:extLst>
          </p:cNvPr>
          <p:cNvSpPr/>
          <p:nvPr/>
        </p:nvSpPr>
        <p:spPr>
          <a:xfrm>
            <a:off x="755576" y="1998861"/>
            <a:ext cx="1080120" cy="14868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7A2882-2D36-6846-9B97-D95951624036}"/>
              </a:ext>
            </a:extLst>
          </p:cNvPr>
          <p:cNvSpPr txBox="1"/>
          <p:nvPr/>
        </p:nvSpPr>
        <p:spPr>
          <a:xfrm>
            <a:off x="7092280" y="2430909"/>
            <a:ext cx="1728192" cy="1296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100" dirty="0"/>
              <a:t>Stundenplan in „Semesteransicht“ zeigt alle Fächer im Semester</a:t>
            </a:r>
          </a:p>
          <a:p>
            <a:pPr marL="171450" indent="-171450" algn="l">
              <a:buClr>
                <a:schemeClr val="tx2"/>
              </a:buClr>
              <a:buFont typeface="Wingdings" pitchFamily="2" charset="2"/>
              <a:buChar char="§"/>
            </a:pPr>
            <a:r>
              <a:rPr lang="de-DE" sz="1100" dirty="0"/>
              <a:t>Über “Druckversion (PDF)“ könnt Ihr euch den Stundenplan herunterladen </a:t>
            </a:r>
          </a:p>
        </p:txBody>
      </p:sp>
    </p:spTree>
    <p:extLst>
      <p:ext uri="{BB962C8B-B14F-4D97-AF65-F5344CB8AC3E}">
        <p14:creationId xmlns:p14="http://schemas.microsoft.com/office/powerpoint/2010/main" val="3466938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BWL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18446A5F-40E0-904C-8180-4FB3489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</p:spTree>
    <p:extLst>
      <p:ext uri="{BB962C8B-B14F-4D97-AF65-F5344CB8AC3E}">
        <p14:creationId xmlns:p14="http://schemas.microsoft.com/office/powerpoint/2010/main" val="339038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4. Zusatzleistungen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842" y="1422798"/>
            <a:ext cx="8620125" cy="9361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200" dirty="0"/>
              <a:t>Die Studierendenakademie bietet studienbegleitend Beratungs- und Veranstaltungsangebote an</a:t>
            </a:r>
          </a:p>
          <a:p>
            <a:pPr>
              <a:spcAft>
                <a:spcPts val="600"/>
              </a:spcAft>
            </a:pPr>
            <a:r>
              <a:rPr lang="de-DE" sz="1200" dirty="0"/>
              <a:t>Die Lehrangebote kann man zusätzlich zu den Veranstaltungen der Fächer als </a:t>
            </a:r>
            <a:r>
              <a:rPr lang="de-DE" sz="1200" dirty="0" err="1"/>
              <a:t>kreditierbare</a:t>
            </a:r>
            <a:r>
              <a:rPr lang="de-DE" sz="1200" dirty="0"/>
              <a:t> Studienleistungen belegen</a:t>
            </a:r>
          </a:p>
          <a:p>
            <a:pPr>
              <a:spcAft>
                <a:spcPts val="600"/>
              </a:spcAft>
            </a:pPr>
            <a:r>
              <a:rPr lang="de-DE" sz="1200" dirty="0"/>
              <a:t>Angebot aus 4 Kompetenzbereichen 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1CFC518-A1F4-5441-8C06-26853AA2AE23}"/>
              </a:ext>
            </a:extLst>
          </p:cNvPr>
          <p:cNvSpPr txBox="1">
            <a:spLocks/>
          </p:cNvSpPr>
          <p:nvPr/>
        </p:nvSpPr>
        <p:spPr>
          <a:xfrm>
            <a:off x="526594" y="1036686"/>
            <a:ext cx="8620125" cy="386112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de-DE" b="1" dirty="0">
                <a:solidFill>
                  <a:schemeClr val="tx2"/>
                </a:solidFill>
              </a:rPr>
              <a:t>Studierendenakademie HHU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23252D-7360-384C-B66A-F8540EC4FABF}"/>
              </a:ext>
            </a:extLst>
          </p:cNvPr>
          <p:cNvSpPr txBox="1"/>
          <p:nvPr/>
        </p:nvSpPr>
        <p:spPr>
          <a:xfrm>
            <a:off x="1187623" y="3043942"/>
            <a:ext cx="2520000" cy="828000"/>
          </a:xfrm>
          <a:prstGeom prst="rect">
            <a:avLst/>
          </a:prstGeom>
          <a:solidFill>
            <a:schemeClr val="tx2"/>
          </a:solidFill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Career</a:t>
            </a:r>
            <a:r>
              <a:rPr lang="de-DE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94B55D-1756-E844-986A-21ED3C27E01F}"/>
              </a:ext>
            </a:extLst>
          </p:cNvPr>
          <p:cNvSpPr txBox="1"/>
          <p:nvPr/>
        </p:nvSpPr>
        <p:spPr>
          <a:xfrm>
            <a:off x="3832525" y="3043942"/>
            <a:ext cx="2520000" cy="82800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Studium Universale 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7AB946-DD0D-AF4B-BC53-709F5E741648}"/>
              </a:ext>
            </a:extLst>
          </p:cNvPr>
          <p:cNvSpPr txBox="1"/>
          <p:nvPr/>
        </p:nvSpPr>
        <p:spPr>
          <a:xfrm>
            <a:off x="1187623" y="3981482"/>
            <a:ext cx="2520000" cy="82800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Soft &amp; Study Skills 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05A564-6EEB-0746-B614-78ED17DADBFC}"/>
              </a:ext>
            </a:extLst>
          </p:cNvPr>
          <p:cNvSpPr txBox="1"/>
          <p:nvPr/>
        </p:nvSpPr>
        <p:spPr>
          <a:xfrm>
            <a:off x="3832525" y="3981482"/>
            <a:ext cx="2520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Sprachen </a:t>
            </a:r>
          </a:p>
        </p:txBody>
      </p:sp>
      <p:sp>
        <p:nvSpPr>
          <p:cNvPr id="11" name="Dreieck 10">
            <a:extLst>
              <a:ext uri="{FF2B5EF4-FFF2-40B4-BE49-F238E27FC236}">
                <a16:creationId xmlns:a16="http://schemas.microsoft.com/office/drawing/2014/main" id="{56ACCAA6-9616-6F42-B078-B93496163414}"/>
              </a:ext>
            </a:extLst>
          </p:cNvPr>
          <p:cNvSpPr/>
          <p:nvPr/>
        </p:nvSpPr>
        <p:spPr>
          <a:xfrm>
            <a:off x="1187624" y="2524999"/>
            <a:ext cx="5164901" cy="464174"/>
          </a:xfrm>
          <a:prstGeom prst="triangl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6240E9D-7335-C44A-BBC0-1E1949D0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812" y="2670248"/>
            <a:ext cx="1152525" cy="2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6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BWL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8986744F-75E3-114A-AA51-66B34B64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</p:spTree>
    <p:extLst>
      <p:ext uri="{BB962C8B-B14F-4D97-AF65-F5344CB8AC3E}">
        <p14:creationId xmlns:p14="http://schemas.microsoft.com/office/powerpoint/2010/main" val="2344008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5. Prüfungen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5"/>
            <a:ext cx="8620125" cy="38424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Prüfungsanmeldungen</a:t>
            </a:r>
          </a:p>
          <a:p>
            <a:pPr indent="3556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de-DE" sz="1200" dirty="0"/>
              <a:t>Fristgerechte Anmeldung im Studierendenportal </a:t>
            </a:r>
          </a:p>
          <a:p>
            <a:pPr indent="3556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de-DE" sz="1200" dirty="0"/>
              <a:t>Anmeldezeitraum ca. 3 Wochen</a:t>
            </a:r>
          </a:p>
          <a:p>
            <a:pPr indent="3556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de-DE" sz="1200" dirty="0"/>
              <a:t>Aktuelle Informationen auf den Seiten des Prüfungsamts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None/>
            </a:pPr>
            <a:endParaRPr lang="de-DE" sz="1200" dirty="0"/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6AB3"/>
              </a:buClr>
            </a:pPr>
            <a:r>
              <a:rPr lang="de-DE" sz="1200" dirty="0">
                <a:solidFill>
                  <a:srgbClr val="006AB3"/>
                </a:solidFill>
              </a:rPr>
              <a:t>Prüfungstermine</a:t>
            </a:r>
          </a:p>
          <a:p>
            <a:pPr lvl="0" indent="355600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Prüfungen zu Pflichtmodulen werden 1x pro Semester angeboten </a:t>
            </a:r>
          </a:p>
          <a:p>
            <a:pPr lvl="0" indent="360363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Wahlpflichtmodule werden 2x angeboten zu einem Erst- und Zweittermin (im WS und/oder SS)</a:t>
            </a:r>
          </a:p>
          <a:p>
            <a:pPr lvl="0" indent="360363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Ersttermine: Unmittelbar im Anschluss an die Vorlesungszeit </a:t>
            </a:r>
          </a:p>
          <a:p>
            <a:pPr lvl="0" indent="355600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Zweittermine: Kurz vor Beginn des nächsten Semesters</a:t>
            </a:r>
          </a:p>
          <a:p>
            <a:pPr lvl="0" indent="355600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</a:pPr>
            <a:r>
              <a:rPr lang="de-DE" sz="1200" dirty="0">
                <a:solidFill>
                  <a:prstClr val="black"/>
                </a:solidFill>
              </a:rPr>
              <a:t>Prüfungstermine (Zeiträume &amp; Hörsaal) werden auf der Website des Prüfungsausschusses bekanntgegeben</a:t>
            </a:r>
          </a:p>
          <a:p>
            <a:pPr lvl="0" indent="0">
              <a:spcBef>
                <a:spcPts val="0"/>
              </a:spcBef>
              <a:spcAft>
                <a:spcPts val="600"/>
              </a:spcAft>
              <a:buClr>
                <a:srgbClr val="B5CBD6"/>
              </a:buClr>
              <a:buNone/>
            </a:pPr>
            <a:endParaRPr lang="de-DE" sz="1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6AB3"/>
              </a:buClr>
            </a:pPr>
            <a:r>
              <a:rPr lang="de-DE" sz="1200" dirty="0">
                <a:solidFill>
                  <a:srgbClr val="006AB3"/>
                </a:solidFill>
              </a:rPr>
              <a:t>Prüfungsrücktritt: </a:t>
            </a:r>
            <a:r>
              <a:rPr lang="de-DE" sz="1200" dirty="0"/>
              <a:t>1 Woche vor Prüfungstermin kann man im Studierendenportal unbegründet zurücktreten </a:t>
            </a:r>
            <a:br>
              <a:rPr lang="de-DE" sz="1200" dirty="0"/>
            </a:br>
            <a:r>
              <a:rPr lang="de-DE" sz="1200" dirty="0"/>
              <a:t>(Sonst: </a:t>
            </a:r>
            <a:r>
              <a:rPr lang="de-DE" sz="1200" dirty="0" err="1"/>
              <a:t>Attestpflicht</a:t>
            </a:r>
            <a:r>
              <a:rPr lang="de-DE" sz="1200" dirty="0"/>
              <a:t>)</a:t>
            </a:r>
            <a:endParaRPr lang="de-DE" sz="1200" dirty="0">
              <a:solidFill>
                <a:srgbClr val="006AB3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6AB3"/>
              </a:buClr>
            </a:pPr>
            <a:r>
              <a:rPr lang="de-DE" sz="1200" dirty="0"/>
              <a:t>Pro Modul hat man 3 Versuche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6AB3"/>
              </a:buClr>
            </a:pPr>
            <a:r>
              <a:rPr lang="de-DE" sz="1200" dirty="0"/>
              <a:t>Sobald eine Prüfung in einem Modul abgelegt wurde, muss diese beendet werden</a:t>
            </a:r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A69071D-7D3C-8149-A526-2EFAB4F2C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193"/>
          <a:stretch/>
        </p:blipFill>
        <p:spPr>
          <a:xfrm>
            <a:off x="5971741" y="1296638"/>
            <a:ext cx="2763250" cy="10960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1539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Anmerkungen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134765"/>
            <a:ext cx="7231760" cy="230425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80000" anchor="ctr"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Jede im Studierendenportal eingetragene Note trägt gewichtet zu Eurem Gesamtdurchschnitt bei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Es können nicht mehr Module absolviert werden, um den Notenschnitt zu „verbessern“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In einigen Modulen kann man z.B. durch E-Quizze oder Einreichungen Klausurpunkte sammeln 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(i.d.R. 2-6 Klausurpunkte)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Informationen zu Projektarbeiten und Klausureinsichten finden sich auf den Seiten der Lehrstühle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1200" dirty="0">
                <a:solidFill>
                  <a:schemeClr val="tx2"/>
                </a:solidFill>
              </a:rPr>
              <a:t>Unimail-Postfach sollte regelmäßig überprüft werden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de-DE" sz="1200" u="sng" dirty="0">
                <a:solidFill>
                  <a:schemeClr val="tx2"/>
                </a:solidFill>
              </a:rPr>
              <a:t>Tipp</a:t>
            </a:r>
            <a:r>
              <a:rPr lang="de-DE" sz="1200" dirty="0">
                <a:solidFill>
                  <a:schemeClr val="tx2"/>
                </a:solidFill>
              </a:rPr>
              <a:t>: Postfach lässt sich auf dem Smartphone einrichten, </a:t>
            </a:r>
            <a:r>
              <a:rPr lang="de-DE" sz="1200" dirty="0" err="1">
                <a:solidFill>
                  <a:schemeClr val="tx2"/>
                </a:solidFill>
              </a:rPr>
              <a:t>Quota</a:t>
            </a:r>
            <a:r>
              <a:rPr lang="de-DE" sz="1200" dirty="0">
                <a:solidFill>
                  <a:schemeClr val="tx2"/>
                </a:solidFill>
              </a:rPr>
              <a:t> lässt sich im IDM erhöhen</a:t>
            </a:r>
          </a:p>
        </p:txBody>
      </p:sp>
      <p:pic>
        <p:nvPicPr>
          <p:cNvPr id="10" name="Grafik 9" descr="Abschlusshut mit einfarbiger Füllung">
            <a:extLst>
              <a:ext uri="{FF2B5EF4-FFF2-40B4-BE49-F238E27FC236}">
                <a16:creationId xmlns:a16="http://schemas.microsoft.com/office/drawing/2014/main" id="{68836212-18E2-444F-A044-1345612D7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8384" y="1901701"/>
            <a:ext cx="914400" cy="914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2A36B69-AC3A-754F-8FE6-856B374F7BCE}"/>
              </a:ext>
            </a:extLst>
          </p:cNvPr>
          <p:cNvSpPr txBox="1"/>
          <p:nvPr/>
        </p:nvSpPr>
        <p:spPr>
          <a:xfrm>
            <a:off x="5517162" y="4159101"/>
            <a:ext cx="224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>
                <a:solidFill>
                  <a:schemeClr val="tx2"/>
                </a:solidFill>
              </a:rPr>
              <a:t>… Genießt die Zeit!</a:t>
            </a:r>
          </a:p>
        </p:txBody>
      </p:sp>
    </p:spTree>
    <p:extLst>
      <p:ext uri="{BB962C8B-B14F-4D97-AF65-F5344CB8AC3E}">
        <p14:creationId xmlns:p14="http://schemas.microsoft.com/office/powerpoint/2010/main" val="888329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F48B98-F2EB-774A-BC68-3658EB76C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7784" y="3439021"/>
            <a:ext cx="2970330" cy="479302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dirty="0">
                <a:solidFill>
                  <a:schemeClr val="tx2"/>
                </a:solidFill>
              </a:rPr>
              <a:t>Habt ihr Fragen?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549C6ED-2AB6-2045-B8EB-34F127154FEA}"/>
              </a:ext>
            </a:extLst>
          </p:cNvPr>
          <p:cNvGrpSpPr/>
          <p:nvPr/>
        </p:nvGrpSpPr>
        <p:grpSpPr>
          <a:xfrm>
            <a:off x="3338949" y="1584215"/>
            <a:ext cx="1548000" cy="1548000"/>
            <a:chOff x="3338949" y="1584215"/>
            <a:chExt cx="1548000" cy="154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9E64D4-BB5A-414E-8C29-625DEEC6A8E2}"/>
                </a:ext>
              </a:extLst>
            </p:cNvPr>
            <p:cNvSpPr/>
            <p:nvPr/>
          </p:nvSpPr>
          <p:spPr>
            <a:xfrm>
              <a:off x="3338949" y="1584215"/>
              <a:ext cx="1548000" cy="154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 descr="Fragezeichen mit einfarbiger Füllung">
              <a:extLst>
                <a:ext uri="{FF2B5EF4-FFF2-40B4-BE49-F238E27FC236}">
                  <a16:creationId xmlns:a16="http://schemas.microsoft.com/office/drawing/2014/main" id="{DEB8E829-6B17-2741-BB32-3B44EE45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55749" y="190101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99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1. Allgemeine Informationen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5"/>
            <a:ext cx="8620125" cy="38424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400" dirty="0">
                <a:solidFill>
                  <a:schemeClr val="tx2"/>
                </a:solidFill>
              </a:rPr>
              <a:t>Vorlesungen und Übungen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/>
              <a:t>In den jeweiligen Modulen gibt es i.d.R. eine Vorlesung im Plenum und eine Übung</a:t>
            </a:r>
            <a:br>
              <a:rPr lang="de-DE" sz="1400" dirty="0"/>
            </a:br>
            <a:r>
              <a:rPr lang="de-DE" sz="1400" dirty="0"/>
              <a:t>	</a:t>
            </a:r>
            <a:r>
              <a:rPr lang="de-DE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de-DE" sz="1400" dirty="0">
                <a:sym typeface="Wingdings" pitchFamily="2" charset="2"/>
              </a:rPr>
              <a:t> Genaue Informationen in den Modulhandbüchern</a:t>
            </a:r>
          </a:p>
          <a:p>
            <a:pPr indent="355600"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Vorlesungen: Festgelegter Termin im </a:t>
            </a:r>
            <a:r>
              <a:rPr lang="de-DE" sz="1400" dirty="0" err="1">
                <a:sym typeface="Wingdings" pitchFamily="2" charset="2"/>
              </a:rPr>
              <a:t>Einwochen</a:t>
            </a:r>
            <a:r>
              <a:rPr lang="de-DE" sz="1400" dirty="0">
                <a:sym typeface="Wingdings" pitchFamily="2" charset="2"/>
              </a:rPr>
              <a:t>-Rhythmus </a:t>
            </a:r>
          </a:p>
          <a:p>
            <a:pPr indent="355600">
              <a:spcAft>
                <a:spcPts val="6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Übungen: Angebot zu mehreren Zeiten in der Woche</a:t>
            </a:r>
          </a:p>
          <a:p>
            <a:pPr indent="3556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tabLst>
                <a:tab pos="661988" algn="l"/>
              </a:tabLst>
            </a:pPr>
            <a:r>
              <a:rPr lang="de-DE" sz="1400" dirty="0">
                <a:sym typeface="Wingdings" pitchFamily="2" charset="2"/>
              </a:rPr>
              <a:t>Dauer der Module: Einsemestrige oder Zweisemestrige Module </a:t>
            </a:r>
          </a:p>
          <a:p>
            <a:pPr lvl="0">
              <a:spcAft>
                <a:spcPts val="1200"/>
              </a:spcAft>
              <a:buClr>
                <a:srgbClr val="006AB3"/>
              </a:buClr>
            </a:pPr>
            <a:r>
              <a:rPr lang="de-DE" sz="1400" dirty="0">
                <a:solidFill>
                  <a:srgbClr val="006AB3"/>
                </a:solidFill>
              </a:rPr>
              <a:t>Veranstaltungsdauer: </a:t>
            </a:r>
            <a:r>
              <a:rPr lang="de-DE" sz="1400" dirty="0"/>
              <a:t>i.d.R. 90 Minuten</a:t>
            </a:r>
          </a:p>
          <a:p>
            <a:pPr lvl="0">
              <a:spcAft>
                <a:spcPts val="600"/>
              </a:spcAft>
              <a:buClr>
                <a:srgbClr val="006AB3"/>
              </a:buClr>
            </a:pPr>
            <a:r>
              <a:rPr lang="de-DE" sz="1400" dirty="0">
                <a:solidFill>
                  <a:schemeClr val="tx2"/>
                </a:solidFill>
              </a:rPr>
              <a:t>Abschluss eines Moduls:</a:t>
            </a:r>
            <a:endParaRPr lang="de-DE" sz="1400" dirty="0"/>
          </a:p>
          <a:p>
            <a:pPr indent="355600">
              <a:buClr>
                <a:schemeClr val="accent6"/>
              </a:buClr>
            </a:pPr>
            <a:r>
              <a:rPr lang="de-DE" sz="1400" dirty="0"/>
              <a:t>Klausur</a:t>
            </a:r>
          </a:p>
          <a:p>
            <a:pPr lvl="0" indent="355600">
              <a:spcAft>
                <a:spcPts val="1200"/>
              </a:spcAft>
              <a:buClr>
                <a:schemeClr val="accent6"/>
              </a:buClr>
            </a:pPr>
            <a:r>
              <a:rPr lang="de-DE" sz="1400" dirty="0"/>
              <a:t>Sonstige Prüfungsleistung</a:t>
            </a:r>
          </a:p>
          <a:p>
            <a:pPr marL="6350" lvl="0" indent="260350">
              <a:spcAft>
                <a:spcPts val="1200"/>
              </a:spcAft>
            </a:pPr>
            <a:r>
              <a:rPr lang="de-DE" sz="1400" dirty="0"/>
              <a:t>Alle Informationen zum Studiengang findet ihr auf der HHU-Website unter: </a:t>
            </a:r>
            <a:br>
              <a:rPr lang="de-DE" sz="1400" dirty="0"/>
            </a:br>
            <a:r>
              <a:rPr lang="de-DE" sz="1400" dirty="0"/>
              <a:t>     </a:t>
            </a:r>
            <a:r>
              <a:rPr lang="de-DE" sz="1400" dirty="0">
                <a:solidFill>
                  <a:schemeClr val="tx2"/>
                </a:solidFill>
              </a:rPr>
              <a:t>https://</a:t>
            </a:r>
            <a:r>
              <a:rPr lang="de-DE" sz="1400" dirty="0" err="1">
                <a:solidFill>
                  <a:schemeClr val="tx2"/>
                </a:solidFill>
              </a:rPr>
              <a:t>www.masterbwl.hhu.de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BWL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87F89A43-32B9-E54E-B18F-77DB6F2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</p:spTree>
    <p:extLst>
      <p:ext uri="{BB962C8B-B14F-4D97-AF65-F5344CB8AC3E}">
        <p14:creationId xmlns:p14="http://schemas.microsoft.com/office/powerpoint/2010/main" val="81192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2.1 Pflichtmodule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Ein Pflichtmodul (ab PO 2020)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060BE9-7382-F545-9CD8-6A5EDB9882D2}"/>
              </a:ext>
            </a:extLst>
          </p:cNvPr>
          <p:cNvSpPr txBox="1"/>
          <p:nvPr/>
        </p:nvSpPr>
        <p:spPr>
          <a:xfrm>
            <a:off x="664821" y="1790410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MS00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2C4429-4CC3-CB45-B89A-F746BFB93873}"/>
              </a:ext>
            </a:extLst>
          </p:cNvPr>
          <p:cNvSpPr txBox="1"/>
          <p:nvPr/>
        </p:nvSpPr>
        <p:spPr>
          <a:xfrm>
            <a:off x="1793902" y="1790410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Methoden der empirischen Wirtschaftsforschung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30F4AD-E3A6-1C45-B797-BD602B791C00}"/>
              </a:ext>
            </a:extLst>
          </p:cNvPr>
          <p:cNvSpPr txBox="1"/>
          <p:nvPr/>
        </p:nvSpPr>
        <p:spPr>
          <a:xfrm>
            <a:off x="6654441" y="1790410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6 ECTS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632AC4D-CA37-8849-A803-4B03B5A74967}"/>
              </a:ext>
            </a:extLst>
          </p:cNvPr>
          <p:cNvSpPr txBox="1">
            <a:spLocks/>
          </p:cNvSpPr>
          <p:nvPr/>
        </p:nvSpPr>
        <p:spPr>
          <a:xfrm>
            <a:off x="708914" y="2587025"/>
            <a:ext cx="6565686" cy="1086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7200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Lehrstuhl für </a:t>
            </a:r>
            <a:r>
              <a:rPr lang="de-DE" sz="1200" dirty="0" err="1">
                <a:solidFill>
                  <a:schemeClr val="tx2"/>
                </a:solidFill>
              </a:rPr>
              <a:t>Statistics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dirty="0" err="1">
                <a:solidFill>
                  <a:schemeClr val="tx2"/>
                </a:solidFill>
              </a:rPr>
              <a:t>and</a:t>
            </a:r>
            <a:r>
              <a:rPr lang="de-DE" sz="1200" dirty="0">
                <a:solidFill>
                  <a:schemeClr val="tx2"/>
                </a:solidFill>
              </a:rPr>
              <a:t> </a:t>
            </a:r>
            <a:r>
              <a:rPr lang="de-DE" sz="1200" dirty="0" err="1">
                <a:solidFill>
                  <a:schemeClr val="tx2"/>
                </a:solidFill>
              </a:rPr>
              <a:t>Econometrics</a:t>
            </a:r>
            <a:r>
              <a:rPr lang="de-DE" sz="1200" dirty="0">
                <a:solidFill>
                  <a:schemeClr val="tx2"/>
                </a:solidFill>
              </a:rPr>
              <a:t>, Prof. Dr. Florian Heiß 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Vorlesung und Übung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Einsemestriges Modul im Wintersemester  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AFE4589-BA0C-E846-80B0-53F6165D0786}"/>
              </a:ext>
            </a:extLst>
          </p:cNvPr>
          <p:cNvGrpSpPr/>
          <p:nvPr/>
        </p:nvGrpSpPr>
        <p:grpSpPr>
          <a:xfrm>
            <a:off x="537523" y="2935185"/>
            <a:ext cx="414791" cy="393338"/>
            <a:chOff x="3534280" y="3928050"/>
            <a:chExt cx="533663" cy="50606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0A2CAC-949B-384E-AC8E-5416781C8B03}"/>
                </a:ext>
              </a:extLst>
            </p:cNvPr>
            <p:cNvSpPr/>
            <p:nvPr/>
          </p:nvSpPr>
          <p:spPr>
            <a:xfrm>
              <a:off x="3534280" y="3928050"/>
              <a:ext cx="533663" cy="506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 descr="Informationen mit einfarbiger Füllung">
              <a:extLst>
                <a:ext uri="{FF2B5EF4-FFF2-40B4-BE49-F238E27FC236}">
                  <a16:creationId xmlns:a16="http://schemas.microsoft.com/office/drawing/2014/main" id="{926AD8EB-8F43-B748-BD80-8500BDD76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130" y="3977099"/>
              <a:ext cx="407963" cy="407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44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BWL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673E0AC2-480C-F345-AC3A-86603B68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</p:spTree>
    <p:extLst>
      <p:ext uri="{BB962C8B-B14F-4D97-AF65-F5344CB8AC3E}">
        <p14:creationId xmlns:p14="http://schemas.microsoft.com/office/powerpoint/2010/main" val="280983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87E1-76F5-1F49-9858-E1F0EBAC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2.2 Schlüsselqualifikationen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4D7A09-6F3A-2341-9C95-602D56B5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E157D0-F1A4-EA4F-B590-F767A90B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107158-7466-B449-A883-AF20E24718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94" y="1036686"/>
            <a:ext cx="8620125" cy="3861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solidFill>
                  <a:schemeClr val="tx2"/>
                </a:solidFill>
              </a:rPr>
              <a:t>Eine Projektarbeit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1400" dirty="0">
                <a:solidFill>
                  <a:schemeClr val="tx2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67AD4182-F992-8D40-B4EB-AE6716A30803}"/>
              </a:ext>
            </a:extLst>
          </p:cNvPr>
          <p:cNvSpPr txBox="1">
            <a:spLocks/>
          </p:cNvSpPr>
          <p:nvPr/>
        </p:nvSpPr>
        <p:spPr>
          <a:xfrm>
            <a:off x="679644" y="2574925"/>
            <a:ext cx="6565686" cy="1325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88000" tIns="72000" rIns="0" bIns="0" rtlCol="0" anchor="ctr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Im Rahmen der Schlüsselqualifikationen ist eine Projektarbeit zu erbringen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In Form einer Hausarbeit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Anforderungen und Anmeldemodalitäten legen die Lehrstühle jeweils selbst fest </a:t>
            </a:r>
          </a:p>
          <a:p>
            <a:pPr>
              <a:spcAft>
                <a:spcPts val="600"/>
              </a:spcAft>
            </a:pPr>
            <a:r>
              <a:rPr lang="de-DE" sz="1200" dirty="0">
                <a:solidFill>
                  <a:schemeClr val="tx2"/>
                </a:solidFill>
              </a:rPr>
              <a:t>Einsemestriges Modul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A88A73F-5893-F94B-A04C-89CE99C96587}"/>
              </a:ext>
            </a:extLst>
          </p:cNvPr>
          <p:cNvGrpSpPr/>
          <p:nvPr/>
        </p:nvGrpSpPr>
        <p:grpSpPr>
          <a:xfrm>
            <a:off x="521283" y="3041092"/>
            <a:ext cx="414791" cy="393338"/>
            <a:chOff x="3534280" y="3928050"/>
            <a:chExt cx="533663" cy="5060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821C8E-C871-744E-B992-E330818070C3}"/>
                </a:ext>
              </a:extLst>
            </p:cNvPr>
            <p:cNvSpPr/>
            <p:nvPr/>
          </p:nvSpPr>
          <p:spPr>
            <a:xfrm>
              <a:off x="3534280" y="3928050"/>
              <a:ext cx="533663" cy="506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4" name="Grafik 13" descr="Informationen mit einfarbiger Füllung">
              <a:extLst>
                <a:ext uri="{FF2B5EF4-FFF2-40B4-BE49-F238E27FC236}">
                  <a16:creationId xmlns:a16="http://schemas.microsoft.com/office/drawing/2014/main" id="{98EF6F79-9DEA-9548-A878-4E1A8C2B0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7130" y="3977099"/>
              <a:ext cx="407963" cy="407963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81EC3642-49C4-894D-84F6-8C66C599D8CE}"/>
              </a:ext>
            </a:extLst>
          </p:cNvPr>
          <p:cNvSpPr txBox="1"/>
          <p:nvPr/>
        </p:nvSpPr>
        <p:spPr>
          <a:xfrm>
            <a:off x="664821" y="1790410"/>
            <a:ext cx="1021070" cy="32260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MQ07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2C7EB33-740A-6B4A-83A5-32B4566583D5}"/>
              </a:ext>
            </a:extLst>
          </p:cNvPr>
          <p:cNvSpPr txBox="1"/>
          <p:nvPr/>
        </p:nvSpPr>
        <p:spPr>
          <a:xfrm>
            <a:off x="1793902" y="1790410"/>
            <a:ext cx="4752528" cy="322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Projektarbeit mit Kolloquium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31796F0-AAEA-F94B-B253-E2BA17848B4E}"/>
              </a:ext>
            </a:extLst>
          </p:cNvPr>
          <p:cNvSpPr txBox="1"/>
          <p:nvPr/>
        </p:nvSpPr>
        <p:spPr>
          <a:xfrm>
            <a:off x="6654441" y="1790410"/>
            <a:ext cx="792089" cy="32260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6 ECTS</a:t>
            </a:r>
          </a:p>
        </p:txBody>
      </p:sp>
    </p:spTree>
    <p:extLst>
      <p:ext uri="{BB962C8B-B14F-4D97-AF65-F5344CB8AC3E}">
        <p14:creationId xmlns:p14="http://schemas.microsoft.com/office/powerpoint/2010/main" val="264096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9FD0A-2EB7-D94A-B346-F408207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7C417-983E-944D-94D7-06B147F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5F0B12-4FBE-9C40-810E-FE99D9C8D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4051" y="1084682"/>
            <a:ext cx="4214677" cy="324250"/>
          </a:xfrm>
        </p:spPr>
        <p:txBody>
          <a:bodyPr/>
          <a:lstStyle/>
          <a:p>
            <a:r>
              <a:rPr lang="de-DE" sz="1600" dirty="0">
                <a:solidFill>
                  <a:schemeClr val="tx2"/>
                </a:solidFill>
              </a:rPr>
              <a:t> Stundenplan für den Masterstudiengang BWL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703FA8E-7BDC-DD4F-B718-B0DFEA49C5E0}"/>
              </a:ext>
            </a:extLst>
          </p:cNvPr>
          <p:cNvSpPr txBox="1"/>
          <p:nvPr/>
        </p:nvSpPr>
        <p:spPr>
          <a:xfrm>
            <a:off x="4196720" y="1510498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1.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E08B80-81B1-5A4D-91F0-26DB2C0219B6}"/>
              </a:ext>
            </a:extLst>
          </p:cNvPr>
          <p:cNvSpPr txBox="1"/>
          <p:nvPr/>
        </p:nvSpPr>
        <p:spPr>
          <a:xfrm>
            <a:off x="4601992" y="1510498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Allgemeine Informationen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80089A-C645-E245-981D-813445D64AD0}"/>
              </a:ext>
            </a:extLst>
          </p:cNvPr>
          <p:cNvSpPr txBox="1"/>
          <p:nvPr/>
        </p:nvSpPr>
        <p:spPr>
          <a:xfrm>
            <a:off x="4196720" y="1936064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0AD33D0-2498-EF4B-ABF4-0E21DBD27FEC}"/>
              </a:ext>
            </a:extLst>
          </p:cNvPr>
          <p:cNvSpPr txBox="1"/>
          <p:nvPr/>
        </p:nvSpPr>
        <p:spPr>
          <a:xfrm>
            <a:off x="4601992" y="1936064"/>
            <a:ext cx="4290488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Eure Veranstaltungen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E0D133-5092-1542-862C-774FC847FA0A}"/>
              </a:ext>
            </a:extLst>
          </p:cNvPr>
          <p:cNvSpPr txBox="1"/>
          <p:nvPr/>
        </p:nvSpPr>
        <p:spPr>
          <a:xfrm>
            <a:off x="4601992" y="232293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7A391C-76CA-DE45-99C4-C20BA6593644}"/>
              </a:ext>
            </a:extLst>
          </p:cNvPr>
          <p:cNvSpPr txBox="1"/>
          <p:nvPr/>
        </p:nvSpPr>
        <p:spPr>
          <a:xfrm>
            <a:off x="5001769" y="2322933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Pflichtmodule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3D37930-1DD3-8547-B933-C01575696BDD}"/>
              </a:ext>
            </a:extLst>
          </p:cNvPr>
          <p:cNvSpPr txBox="1"/>
          <p:nvPr/>
        </p:nvSpPr>
        <p:spPr>
          <a:xfrm>
            <a:off x="4601992" y="2706255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2.2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E152396-05D5-6049-8201-43E16E0888BF}"/>
              </a:ext>
            </a:extLst>
          </p:cNvPr>
          <p:cNvSpPr txBox="1"/>
          <p:nvPr/>
        </p:nvSpPr>
        <p:spPr>
          <a:xfrm>
            <a:off x="5001769" y="2706255"/>
            <a:ext cx="389532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Schlüsselqualifikationen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2A20796-3897-9041-B7F4-9E1E8ADDDCE3}"/>
              </a:ext>
            </a:extLst>
          </p:cNvPr>
          <p:cNvSpPr txBox="1"/>
          <p:nvPr/>
        </p:nvSpPr>
        <p:spPr>
          <a:xfrm>
            <a:off x="4601992" y="3087805"/>
            <a:ext cx="324000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2.3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B0CBE7A-5231-804E-887C-7339A21062AC}"/>
              </a:ext>
            </a:extLst>
          </p:cNvPr>
          <p:cNvSpPr txBox="1"/>
          <p:nvPr/>
        </p:nvSpPr>
        <p:spPr>
          <a:xfrm>
            <a:off x="5001769" y="3087805"/>
            <a:ext cx="3895326" cy="324000"/>
          </a:xfrm>
          <a:prstGeom prst="rect">
            <a:avLst/>
          </a:prstGeom>
          <a:solidFill>
            <a:schemeClr val="tx2"/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Wahlpflichtmodule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5D43F50-FCF0-0C42-8964-2D53B896B352}"/>
              </a:ext>
            </a:extLst>
          </p:cNvPr>
          <p:cNvSpPr txBox="1"/>
          <p:nvPr/>
        </p:nvSpPr>
        <p:spPr>
          <a:xfrm>
            <a:off x="4196720" y="3513371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3.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279CC0B-A231-A145-9489-084DF5ABE356}"/>
              </a:ext>
            </a:extLst>
          </p:cNvPr>
          <p:cNvSpPr txBox="1"/>
          <p:nvPr/>
        </p:nvSpPr>
        <p:spPr>
          <a:xfrm>
            <a:off x="4601992" y="3513371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Belegen von Veranstaltungen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00BA277-A57C-0F45-8857-E8AA25D8071C}"/>
              </a:ext>
            </a:extLst>
          </p:cNvPr>
          <p:cNvSpPr txBox="1"/>
          <p:nvPr/>
        </p:nvSpPr>
        <p:spPr>
          <a:xfrm>
            <a:off x="4196720" y="3938937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4.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E08AAE4-72B9-2242-85F9-FB870064BF63}"/>
              </a:ext>
            </a:extLst>
          </p:cNvPr>
          <p:cNvSpPr txBox="1"/>
          <p:nvPr/>
        </p:nvSpPr>
        <p:spPr>
          <a:xfrm>
            <a:off x="4601992" y="3938937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Zusatzleistungen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B25770B-5DC0-7149-87FA-85B14AC595E1}"/>
              </a:ext>
            </a:extLst>
          </p:cNvPr>
          <p:cNvSpPr txBox="1"/>
          <p:nvPr/>
        </p:nvSpPr>
        <p:spPr>
          <a:xfrm>
            <a:off x="4196720" y="4364503"/>
            <a:ext cx="324000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" tIns="18000" rIns="18000" bIns="1800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5.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87DF78C-35DB-8448-94BD-F1E0142519C5}"/>
              </a:ext>
            </a:extLst>
          </p:cNvPr>
          <p:cNvSpPr txBox="1"/>
          <p:nvPr/>
        </p:nvSpPr>
        <p:spPr>
          <a:xfrm>
            <a:off x="4601992" y="4364503"/>
            <a:ext cx="4290488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18000" rIns="18000" bIns="18000" rtlCol="0" anchor="ctr">
            <a:noAutofit/>
          </a:bodyPr>
          <a:lstStyle/>
          <a:p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Prüfungen</a:t>
            </a:r>
          </a:p>
        </p:txBody>
      </p:sp>
      <p:sp>
        <p:nvSpPr>
          <p:cNvPr id="22" name="Fußzeilenplatzhalter 2">
            <a:extLst>
              <a:ext uri="{FF2B5EF4-FFF2-40B4-BE49-F238E27FC236}">
                <a16:creationId xmlns:a16="http://schemas.microsoft.com/office/drawing/2014/main" id="{16AE1B37-A086-2F43-8DAA-C7DF36B1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Stundenplan Masterstudiengang BWL </a:t>
            </a:r>
          </a:p>
        </p:txBody>
      </p:sp>
    </p:spTree>
    <p:extLst>
      <p:ext uri="{BB962C8B-B14F-4D97-AF65-F5344CB8AC3E}">
        <p14:creationId xmlns:p14="http://schemas.microsoft.com/office/powerpoint/2010/main" val="3627330418"/>
      </p:ext>
    </p:extLst>
  </p:cSld>
  <p:clrMapOvr>
    <a:masterClrMapping/>
  </p:clrMapOvr>
</p:sld>
</file>

<file path=ppt/theme/theme1.xml><?xml version="1.0" encoding="utf-8"?>
<a:theme xmlns:a="http://schemas.openxmlformats.org/drawingml/2006/main" name="HHU_PP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127.potx" id="{F3938B69-4255-4D03-9129-AB257F1BA87B}" vid="{D92A2462-9914-4D52-BB8D-CB7AB4739413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Macintosh PowerPoint</Application>
  <PresentationFormat>Benutzerdefiniert</PresentationFormat>
  <Paragraphs>480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Wingdings</vt:lpstr>
      <vt:lpstr>Wingdings 2</vt:lpstr>
      <vt:lpstr>HHU_PPT_Vorlage</vt:lpstr>
      <vt:lpstr>Stundenplan</vt:lpstr>
      <vt:lpstr>Agenda</vt:lpstr>
      <vt:lpstr>Agenda</vt:lpstr>
      <vt:lpstr>1. Allgemeine Informationen</vt:lpstr>
      <vt:lpstr>Agenda</vt:lpstr>
      <vt:lpstr>2.1 Pflichtmodule </vt:lpstr>
      <vt:lpstr>Agenda</vt:lpstr>
      <vt:lpstr>2.2 Schlüsselqualifikationen </vt:lpstr>
      <vt:lpstr>Agenda</vt:lpstr>
      <vt:lpstr>2.2 Wahlpflichtmodule </vt:lpstr>
      <vt:lpstr>2.3 Wahlpflichtmodule </vt:lpstr>
      <vt:lpstr>2.3 Wahlpflichtmodule </vt:lpstr>
      <vt:lpstr>2.3 Wahlpflichtmodule </vt:lpstr>
      <vt:lpstr>Schwerpunktbildung </vt:lpstr>
      <vt:lpstr>Schwerpunktbildung </vt:lpstr>
      <vt:lpstr>Schwerpunktbildung </vt:lpstr>
      <vt:lpstr>Studienverlaufsplan </vt:lpstr>
      <vt:lpstr>Agenda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3. Belegen von Veranstaltungen </vt:lpstr>
      <vt:lpstr>Agenda</vt:lpstr>
      <vt:lpstr>4. Zusatzleistungen </vt:lpstr>
      <vt:lpstr>Agenda</vt:lpstr>
      <vt:lpstr>5. Prüfungen </vt:lpstr>
      <vt:lpstr>Anmerkungen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Stundenplan</dc:title>
  <dc:creator>Dilan</dc:creator>
  <cp:lastModifiedBy>Serkan Oezdemir</cp:lastModifiedBy>
  <cp:revision>2</cp:revision>
  <dcterms:modified xsi:type="dcterms:W3CDTF">2022-10-01T17:18:32Z</dcterms:modified>
</cp:coreProperties>
</file>